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0"/>
  </p:notesMasterIdLst>
  <p:handoutMasterIdLst>
    <p:handoutMasterId r:id="rId31"/>
  </p:handoutMasterIdLst>
  <p:sldIdLst>
    <p:sldId id="256" r:id="rId2"/>
    <p:sldId id="257" r:id="rId3"/>
    <p:sldId id="259" r:id="rId4"/>
    <p:sldId id="258" r:id="rId5"/>
    <p:sldId id="260" r:id="rId6"/>
    <p:sldId id="261" r:id="rId7"/>
    <p:sldId id="262" r:id="rId8"/>
    <p:sldId id="263" r:id="rId9"/>
    <p:sldId id="264" r:id="rId10"/>
    <p:sldId id="265" r:id="rId11"/>
    <p:sldId id="266" r:id="rId12"/>
    <p:sldId id="271" r:id="rId13"/>
    <p:sldId id="267" r:id="rId14"/>
    <p:sldId id="269" r:id="rId15"/>
    <p:sldId id="270"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Lst>
  <p:sldSz cx="12192000" cy="6858000"/>
  <p:notesSz cx="6858000" cy="9144000"/>
  <p:defaultTextStyle>
    <a:defPPr rtl="0">
      <a:defRPr lang="es-E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8D1C544-1FC3-42F9-E231-E09E06577E89}" v="2960" dt="2024-06-17T04:22:48.9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983" autoAdjust="0"/>
    <p:restoredTop sz="94660"/>
  </p:normalViewPr>
  <p:slideViewPr>
    <p:cSldViewPr snapToGrid="0">
      <p:cViewPr varScale="1">
        <p:scale>
          <a:sx n="93" d="100"/>
          <a:sy n="93" d="100"/>
        </p:scale>
        <p:origin x="1044" y="78"/>
      </p:cViewPr>
      <p:guideLst/>
    </p:cSldViewPr>
  </p:slideViewPr>
  <p:notesTextViewPr>
    <p:cViewPr>
      <p:scale>
        <a:sx n="1" d="1"/>
        <a:sy n="1" d="1"/>
      </p:scale>
      <p:origin x="0" y="0"/>
    </p:cViewPr>
  </p:notesTextViewPr>
  <p:notesViewPr>
    <p:cSldViewPr snapToGrid="0">
      <p:cViewPr varScale="1">
        <p:scale>
          <a:sx n="71" d="100"/>
          <a:sy n="71" d="100"/>
        </p:scale>
        <p:origin x="4188" y="5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36652782-CF53-49C7-B3EC-4F576F4E958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a:p>
        </p:txBody>
      </p:sp>
      <p:sp>
        <p:nvSpPr>
          <p:cNvPr id="3" name="Marcador de fecha 2">
            <a:extLst>
              <a:ext uri="{FF2B5EF4-FFF2-40B4-BE49-F238E27FC236}">
                <a16:creationId xmlns:a16="http://schemas.microsoft.com/office/drawing/2014/main" id="{D634139A-8032-49F8-ACA9-25A360179BD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8BDB3E-9773-4CD4-AA2B-3D4A6B024D6C}" type="datetimeFigureOut">
              <a:rPr lang="es-ES" smtClean="0"/>
              <a:t>16/06/2024</a:t>
            </a:fld>
            <a:endParaRPr lang="es-ES"/>
          </a:p>
        </p:txBody>
      </p:sp>
      <p:sp>
        <p:nvSpPr>
          <p:cNvPr id="4" name="Marcador de pie de página 3">
            <a:extLst>
              <a:ext uri="{FF2B5EF4-FFF2-40B4-BE49-F238E27FC236}">
                <a16:creationId xmlns:a16="http://schemas.microsoft.com/office/drawing/2014/main" id="{93FC2B26-2A92-45EA-A147-3523DD09604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a:p>
        </p:txBody>
      </p:sp>
      <p:sp>
        <p:nvSpPr>
          <p:cNvPr id="5" name="Marcador de número de diapositiva 4">
            <a:extLst>
              <a:ext uri="{FF2B5EF4-FFF2-40B4-BE49-F238E27FC236}">
                <a16:creationId xmlns:a16="http://schemas.microsoft.com/office/drawing/2014/main" id="{0BA435B3-C33C-4D73-9EAB-8F84C7B85BF0}"/>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3E0D6FB-9992-4CA8-AB5C-995F79E1901B}" type="slidenum">
              <a:rPr lang="es-ES" smtClean="0"/>
              <a:t>‹Nº›</a:t>
            </a:fld>
            <a:endParaRPr lang="es-ES"/>
          </a:p>
        </p:txBody>
      </p:sp>
    </p:spTree>
    <p:extLst>
      <p:ext uri="{BB962C8B-B14F-4D97-AF65-F5344CB8AC3E}">
        <p14:creationId xmlns:p14="http://schemas.microsoft.com/office/powerpoint/2010/main" val="40411248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 noProof="0"/>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47797F6-1CCD-40B9-8E56-A571822642AA}" type="datetimeFigureOut">
              <a:rPr lang="es-ES" noProof="0" smtClean="0"/>
              <a:t>16/06/2024</a:t>
            </a:fld>
            <a:endParaRPr lang="es-ES" noProof="0"/>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 noProof="0"/>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Editar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 noProof="0"/>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518473-90E0-4B45-98EA-A3F0786B4560}" type="slidenum">
              <a:rPr lang="es-ES" noProof="0" smtClean="0"/>
              <a:t>‹Nº›</a:t>
            </a:fld>
            <a:endParaRPr lang="es-ES" noProof="0"/>
          </a:p>
        </p:txBody>
      </p:sp>
    </p:spTree>
    <p:extLst>
      <p:ext uri="{BB962C8B-B14F-4D97-AF65-F5344CB8AC3E}">
        <p14:creationId xmlns:p14="http://schemas.microsoft.com/office/powerpoint/2010/main" val="113189757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a:p>
        </p:txBody>
      </p:sp>
      <p:sp>
        <p:nvSpPr>
          <p:cNvPr id="4" name="Marcador de número de diapositiva 3"/>
          <p:cNvSpPr>
            <a:spLocks noGrp="1"/>
          </p:cNvSpPr>
          <p:nvPr>
            <p:ph type="sldNum" sz="quarter" idx="5"/>
          </p:nvPr>
        </p:nvSpPr>
        <p:spPr/>
        <p:txBody>
          <a:bodyPr/>
          <a:lstStyle/>
          <a:p>
            <a:fld id="{37518473-90E0-4B45-98EA-A3F0786B4560}" type="slidenum">
              <a:rPr lang="es-ES" smtClean="0"/>
              <a:t>1</a:t>
            </a:fld>
            <a:endParaRPr lang="es-ES"/>
          </a:p>
        </p:txBody>
      </p:sp>
    </p:spTree>
    <p:extLst>
      <p:ext uri="{BB962C8B-B14F-4D97-AF65-F5344CB8AC3E}">
        <p14:creationId xmlns:p14="http://schemas.microsoft.com/office/powerpoint/2010/main" val="9587149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bg>
      <p:bgPr>
        <a:solidFill>
          <a:schemeClr val="accent2"/>
        </a:solidFill>
        <a:effectLst/>
      </p:bgPr>
    </p:bg>
    <p:spTree>
      <p:nvGrpSpPr>
        <p:cNvPr id="1" name=""/>
        <p:cNvGrpSpPr/>
        <p:nvPr/>
      </p:nvGrpSpPr>
      <p:grpSpPr>
        <a:xfrm>
          <a:off x="0" y="0"/>
          <a:ext cx="0" cy="0"/>
          <a:chOff x="0" y="0"/>
          <a:chExt cx="0" cy="0"/>
        </a:xfrm>
      </p:grpSpPr>
      <p:sp>
        <p:nvSpPr>
          <p:cNvPr id="2" name="Título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lgn="ctr">
              <a:defRPr sz="3800">
                <a:solidFill>
                  <a:srgbClr val="262626"/>
                </a:solidFill>
              </a:defRPr>
            </a:lvl1pPr>
          </a:lstStyle>
          <a:p>
            <a:pPr rtl="0"/>
            <a:r>
              <a:rPr lang="es-ES" noProof="0"/>
              <a:t>Haga clic para modificar el estilo de título del patrón</a:t>
            </a:r>
          </a:p>
        </p:txBody>
      </p:sp>
      <p:sp>
        <p:nvSpPr>
          <p:cNvPr id="3" name="Subtítulo 2"/>
          <p:cNvSpPr>
            <a:spLocks noGrp="1"/>
          </p:cNvSpPr>
          <p:nvPr>
            <p:ph type="subTitle" idx="1"/>
          </p:nvPr>
        </p:nvSpPr>
        <p:spPr>
          <a:xfrm>
            <a:off x="2695194" y="4352544"/>
            <a:ext cx="6801612" cy="1239894"/>
          </a:xfrm>
          <a:noFill/>
        </p:spPr>
        <p:txBody>
          <a:bodyPr rtlCol="0">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p>
        </p:txBody>
      </p:sp>
      <p:sp>
        <p:nvSpPr>
          <p:cNvPr id="7" name="Marcador de fecha 6"/>
          <p:cNvSpPr>
            <a:spLocks noGrp="1"/>
          </p:cNvSpPr>
          <p:nvPr>
            <p:ph type="dt" sz="half" idx="10"/>
          </p:nvPr>
        </p:nvSpPr>
        <p:spPr/>
        <p:txBody>
          <a:bodyPr rtlCol="0"/>
          <a:lstStyle/>
          <a:p>
            <a:pPr rtl="0"/>
            <a:fld id="{3188330D-07CA-4EAA-AF66-93322B32E4CF}" type="datetime1">
              <a:rPr lang="es-ES" noProof="0" smtClean="0"/>
              <a:t>16/06/2024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8A7A6979-0714-4377-B894-6BE4C2D6E202}" type="slidenum">
              <a:rPr lang="es-ES" noProof="0" smtClean="0"/>
              <a:pPr rtl="0"/>
              <a:t>‹Nº›</a:t>
            </a:fld>
            <a:endParaRPr lang="es-ES" noProof="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BB4A5925-0E6D-4F77-895D-C71B65BF3633}" type="datetime1">
              <a:rPr lang="es-ES" noProof="0" smtClean="0"/>
              <a:t>16/06/2024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653112" y="937260"/>
            <a:ext cx="1298608" cy="4983480"/>
          </a:xfrm>
        </p:spPr>
        <p:txBody>
          <a:bodyPr vert="eaVert" rtlCol="0"/>
          <a:lstStyle/>
          <a:p>
            <a:pPr rtl="0"/>
            <a:r>
              <a:rPr lang="es-ES" noProof="0"/>
              <a:t>Haga clic para modificar el estilo de título del patrón</a:t>
            </a:r>
          </a:p>
        </p:txBody>
      </p:sp>
      <p:sp>
        <p:nvSpPr>
          <p:cNvPr id="3" name="Marcador de posición de texto vertical 2"/>
          <p:cNvSpPr>
            <a:spLocks noGrp="1"/>
          </p:cNvSpPr>
          <p:nvPr>
            <p:ph type="body" orient="vert" idx="1"/>
          </p:nvPr>
        </p:nvSpPr>
        <p:spPr>
          <a:xfrm>
            <a:off x="2231136" y="937260"/>
            <a:ext cx="6198489" cy="4983480"/>
          </a:xfrm>
        </p:spPr>
        <p:txBody>
          <a:bodyPr vert="eaVert"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10"/>
          </p:nvPr>
        </p:nvSpPr>
        <p:spPr/>
        <p:txBody>
          <a:bodyPr rtlCol="0"/>
          <a:lstStyle/>
          <a:p>
            <a:pPr rtl="0"/>
            <a:fld id="{56F74BA4-BC91-4741-B98F-3DA700C8057B}" type="datetime1">
              <a:rPr lang="es-ES" noProof="0" smtClean="0"/>
              <a:t>16/06/2024</a:t>
            </a:fld>
            <a:endParaRPr lang="es-ES" noProof="0"/>
          </a:p>
        </p:txBody>
      </p:sp>
      <p:sp>
        <p:nvSpPr>
          <p:cNvPr id="5" name="Marcador de pie de página 4"/>
          <p:cNvSpPr>
            <a:spLocks noGrp="1"/>
          </p:cNvSpPr>
          <p:nvPr>
            <p:ph type="ftr" sz="quarter" idx="11"/>
          </p:nvPr>
        </p:nvSpPr>
        <p:spPr/>
        <p:txBody>
          <a:bodyPr rtlCol="0"/>
          <a:lstStyle/>
          <a:p>
            <a:pPr rtl="0"/>
            <a:endParaRPr lang="es-ES" noProof="0"/>
          </a:p>
        </p:txBody>
      </p:sp>
      <p:sp>
        <p:nvSpPr>
          <p:cNvPr id="6" name="Marcador de número de diapositiva 5"/>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idx="1"/>
          </p:nvPr>
        </p:nvSpPr>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7" name="Marcador de fecha 6"/>
          <p:cNvSpPr>
            <a:spLocks noGrp="1"/>
          </p:cNvSpPr>
          <p:nvPr>
            <p:ph type="dt" sz="half" idx="10"/>
          </p:nvPr>
        </p:nvSpPr>
        <p:spPr/>
        <p:txBody>
          <a:bodyPr rtlCol="0"/>
          <a:lstStyle/>
          <a:p>
            <a:pPr rtl="0"/>
            <a:fld id="{7787B1DD-A9A9-4734-8489-F1E4526A5436}" type="datetime1">
              <a:rPr lang="es-ES" noProof="0" smtClean="0"/>
              <a:t>16/06/2024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8A7A6979-0714-4377-B894-6BE4C2D6E202}" type="slidenum">
              <a:rPr lang="es-ES" noProof="0" smtClean="0"/>
              <a:pPr rtl="0"/>
              <a:t>‹Nº›</a:t>
            </a:fld>
            <a:endParaRPr lang="es-ES"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la sección">
    <p:bg>
      <p:bgPr>
        <a:solidFill>
          <a:schemeClr val="accent1"/>
        </a:solidFill>
        <a:effectLst/>
      </p:bgPr>
    </p:bg>
    <p:spTree>
      <p:nvGrpSpPr>
        <p:cNvPr id="1" name=""/>
        <p:cNvGrpSpPr/>
        <p:nvPr/>
      </p:nvGrpSpPr>
      <p:grpSpPr>
        <a:xfrm>
          <a:off x="0" y="0"/>
          <a:ext cx="0" cy="0"/>
          <a:chOff x="0" y="0"/>
          <a:chExt cx="0" cy="0"/>
        </a:xfrm>
      </p:grpSpPr>
      <p:sp>
        <p:nvSpPr>
          <p:cNvPr id="2" name="Título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rtlCol="0" anchor="ctr" anchorCtr="1">
            <a:normAutofit/>
          </a:bodyPr>
          <a:lstStyle>
            <a:lvl1pPr>
              <a:defRPr sz="3800">
                <a:solidFill>
                  <a:srgbClr val="262626"/>
                </a:solidFill>
              </a:defRPr>
            </a:lvl1pPr>
          </a:lstStyle>
          <a:p>
            <a:pPr rtl="0"/>
            <a:r>
              <a:rPr lang="es-ES" noProof="0"/>
              <a:t>Haga clic para modificar el estilo de título del patrón</a:t>
            </a:r>
          </a:p>
        </p:txBody>
      </p:sp>
      <p:sp>
        <p:nvSpPr>
          <p:cNvPr id="3" name="Marcador de texto 2"/>
          <p:cNvSpPr>
            <a:spLocks noGrp="1"/>
          </p:cNvSpPr>
          <p:nvPr>
            <p:ph type="body" idx="1"/>
          </p:nvPr>
        </p:nvSpPr>
        <p:spPr>
          <a:xfrm>
            <a:off x="2695194" y="4352465"/>
            <a:ext cx="6801612" cy="1265082"/>
          </a:xfrm>
        </p:spPr>
        <p:txBody>
          <a:bodyPr rtlCol="0"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es-ES" noProof="0"/>
              <a:t>Haga clic para modificar los estilos de texto del patrón</a:t>
            </a:r>
          </a:p>
        </p:txBody>
      </p:sp>
      <p:sp>
        <p:nvSpPr>
          <p:cNvPr id="7" name="Marcador de fecha 6"/>
          <p:cNvSpPr>
            <a:spLocks noGrp="1"/>
          </p:cNvSpPr>
          <p:nvPr>
            <p:ph type="dt" sz="half" idx="10"/>
          </p:nvPr>
        </p:nvSpPr>
        <p:spPr/>
        <p:txBody>
          <a:bodyPr rtlCol="0"/>
          <a:lstStyle/>
          <a:p>
            <a:pPr rtl="0"/>
            <a:fld id="{28BA599F-7D49-43D3-BD55-60B7E495A864}" type="datetime1">
              <a:rPr lang="es-ES" noProof="0" smtClean="0"/>
              <a:t>16/06/2024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8A7A6979-0714-4377-B894-6BE4C2D6E202}" type="slidenum">
              <a:rPr lang="es-ES" noProof="0" smtClean="0"/>
              <a:pPr rtl="0"/>
              <a:t>‹Nº›</a:t>
            </a:fld>
            <a:endParaRPr lang="es-ES" noProof="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contenid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contenido 2"/>
          <p:cNvSpPr>
            <a:spLocks noGrp="1"/>
          </p:cNvSpPr>
          <p:nvPr>
            <p:ph sz="half" idx="1"/>
          </p:nvPr>
        </p:nvSpPr>
        <p:spPr>
          <a:xfrm>
            <a:off x="1581912" y="2638044"/>
            <a:ext cx="4271771" cy="310198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contenido 3"/>
          <p:cNvSpPr>
            <a:spLocks noGrp="1"/>
          </p:cNvSpPr>
          <p:nvPr>
            <p:ph sz="half" idx="2"/>
          </p:nvPr>
        </p:nvSpPr>
        <p:spPr>
          <a:xfrm>
            <a:off x="6338315" y="2638044"/>
            <a:ext cx="4270247" cy="3101982"/>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8" name="Marcador de fecha 7"/>
          <p:cNvSpPr>
            <a:spLocks noGrp="1"/>
          </p:cNvSpPr>
          <p:nvPr>
            <p:ph type="dt" sz="half" idx="10"/>
          </p:nvPr>
        </p:nvSpPr>
        <p:spPr/>
        <p:txBody>
          <a:bodyPr rtlCol="0"/>
          <a:lstStyle/>
          <a:p>
            <a:pPr rtl="0"/>
            <a:fld id="{FD01ABA0-946F-43E5-B264-851748F7A670}" type="datetime1">
              <a:rPr lang="es-ES" noProof="0" smtClean="0"/>
              <a:t>16/06/2024</a:t>
            </a:fld>
            <a:endParaRPr lang="es-ES" noProof="0"/>
          </a:p>
        </p:txBody>
      </p:sp>
      <p:sp>
        <p:nvSpPr>
          <p:cNvPr id="9" name="Marcador de pie de página 8"/>
          <p:cNvSpPr>
            <a:spLocks noGrp="1"/>
          </p:cNvSpPr>
          <p:nvPr>
            <p:ph type="ftr" sz="quarter" idx="11"/>
          </p:nvPr>
        </p:nvSpPr>
        <p:spPr/>
        <p:txBody>
          <a:bodyPr rtlCol="0"/>
          <a:lstStyle/>
          <a:p>
            <a:pPr rtl="0"/>
            <a:endParaRPr lang="es-ES" noProof="0"/>
          </a:p>
        </p:txBody>
      </p:sp>
      <p:sp>
        <p:nvSpPr>
          <p:cNvPr id="10" name="Marcador de número de diapositiva 9"/>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3" name="Marcador de texto 2"/>
          <p:cNvSpPr>
            <a:spLocks noGrp="1"/>
          </p:cNvSpPr>
          <p:nvPr>
            <p:ph type="body" idx="1"/>
          </p:nvPr>
        </p:nvSpPr>
        <p:spPr>
          <a:xfrm>
            <a:off x="158343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4" name="Marcador de contenido 3"/>
          <p:cNvSpPr>
            <a:spLocks noGrp="1"/>
          </p:cNvSpPr>
          <p:nvPr>
            <p:ph sz="half" idx="2"/>
          </p:nvPr>
        </p:nvSpPr>
        <p:spPr>
          <a:xfrm>
            <a:off x="1583436" y="3143250"/>
            <a:ext cx="4270248" cy="2596776"/>
          </a:xfrm>
        </p:spPr>
        <p:txBody>
          <a:bodyPr rtlCol="0"/>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6" name="Marcador de contenido 5"/>
          <p:cNvSpPr>
            <a:spLocks noGrp="1"/>
          </p:cNvSpPr>
          <p:nvPr>
            <p:ph sz="quarter" idx="4"/>
          </p:nvPr>
        </p:nvSpPr>
        <p:spPr>
          <a:xfrm>
            <a:off x="6338316" y="3143250"/>
            <a:ext cx="4253484" cy="2596776"/>
          </a:xfrm>
        </p:spPr>
        <p:txBody>
          <a:bodyPr rtlCol="0"/>
          <a:lstStyle>
            <a:lvl5pPr>
              <a:defRPr/>
            </a:lvl5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11" name="Marcador de texto 4"/>
          <p:cNvSpPr>
            <a:spLocks noGrp="1"/>
          </p:cNvSpPr>
          <p:nvPr>
            <p:ph type="body" sz="quarter" idx="13"/>
          </p:nvPr>
        </p:nvSpPr>
        <p:spPr>
          <a:xfrm>
            <a:off x="6338316" y="2313433"/>
            <a:ext cx="4270248" cy="704087"/>
          </a:xfrm>
        </p:spPr>
        <p:txBody>
          <a:bodyPr rtlCol="0"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a:t>Haga clic para modificar los estilos de texto del patrón</a:t>
            </a:r>
          </a:p>
        </p:txBody>
      </p:sp>
      <p:sp>
        <p:nvSpPr>
          <p:cNvPr id="7" name="Marcador de fecha 6"/>
          <p:cNvSpPr>
            <a:spLocks noGrp="1"/>
          </p:cNvSpPr>
          <p:nvPr>
            <p:ph type="dt" sz="half" idx="10"/>
          </p:nvPr>
        </p:nvSpPr>
        <p:spPr/>
        <p:txBody>
          <a:bodyPr rtlCol="0"/>
          <a:lstStyle/>
          <a:p>
            <a:pPr rtl="0"/>
            <a:fld id="{83388C72-A1B9-48D0-9D25-4A0896E7D3AF}" type="datetime1">
              <a:rPr lang="es-ES" noProof="0" smtClean="0"/>
              <a:t>16/06/2024</a:t>
            </a:fld>
            <a:endParaRPr lang="es-ES" noProof="0"/>
          </a:p>
        </p:txBody>
      </p:sp>
      <p:sp>
        <p:nvSpPr>
          <p:cNvPr id="8" name="Marcador de pie de página 7"/>
          <p:cNvSpPr>
            <a:spLocks noGrp="1"/>
          </p:cNvSpPr>
          <p:nvPr>
            <p:ph type="ftr" sz="quarter" idx="11"/>
          </p:nvPr>
        </p:nvSpPr>
        <p:spPr/>
        <p:txBody>
          <a:bodyPr rtlCol="0"/>
          <a:lstStyle/>
          <a:p>
            <a:pPr rtl="0"/>
            <a:endParaRPr lang="es-ES" noProof="0"/>
          </a:p>
        </p:txBody>
      </p:sp>
      <p:sp>
        <p:nvSpPr>
          <p:cNvPr id="9" name="Marcador de número de diapositiva 8"/>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
        <p:nvSpPr>
          <p:cNvPr id="10" name="Título 9"/>
          <p:cNvSpPr>
            <a:spLocks noGrp="1"/>
          </p:cNvSpPr>
          <p:nvPr>
            <p:ph type="title"/>
          </p:nvPr>
        </p:nvSpPr>
        <p:spPr/>
        <p:txBody>
          <a:bodyPr rtlCol="0"/>
          <a:lstStyle/>
          <a:p>
            <a:pPr rtl="0"/>
            <a:r>
              <a:rPr lang="es-ES" noProof="0"/>
              <a:t>Haga clic para modificar el estilo de título del patrón</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p>
        </p:txBody>
      </p:sp>
      <p:sp>
        <p:nvSpPr>
          <p:cNvPr id="3" name="Marcador de fecha 2"/>
          <p:cNvSpPr>
            <a:spLocks noGrp="1"/>
          </p:cNvSpPr>
          <p:nvPr>
            <p:ph type="dt" sz="half" idx="10"/>
          </p:nvPr>
        </p:nvSpPr>
        <p:spPr/>
        <p:txBody>
          <a:bodyPr rtlCol="0"/>
          <a:lstStyle/>
          <a:p>
            <a:pPr rtl="0"/>
            <a:fld id="{12AF1790-EFFC-4845-B5CF-B23F07B045D4}" type="datetime1">
              <a:rPr lang="es-ES" noProof="0" smtClean="0"/>
              <a:t>16/06/2024</a:t>
            </a:fld>
            <a:endParaRPr lang="es-ES" noProof="0"/>
          </a:p>
        </p:txBody>
      </p:sp>
      <p:sp>
        <p:nvSpPr>
          <p:cNvPr id="4" name="Marcador de pie de página 3"/>
          <p:cNvSpPr>
            <a:spLocks noGrp="1"/>
          </p:cNvSpPr>
          <p:nvPr>
            <p:ph type="ftr" sz="quarter" idx="11"/>
          </p:nvPr>
        </p:nvSpPr>
        <p:spPr/>
        <p:txBody>
          <a:bodyPr rtlCol="0"/>
          <a:lstStyle/>
          <a:p>
            <a:pPr rtl="0"/>
            <a:endParaRPr lang="es-ES" noProof="0"/>
          </a:p>
        </p:txBody>
      </p:sp>
      <p:sp>
        <p:nvSpPr>
          <p:cNvPr id="5" name="Marcador de número de diapositiva 4"/>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rtlCol="0"/>
          <a:lstStyle/>
          <a:p>
            <a:pPr rtl="0"/>
            <a:fld id="{ADAC8630-D22D-4B52-9D89-7CA9CEEBEFD9}" type="datetime1">
              <a:rPr lang="es-ES" noProof="0" smtClean="0"/>
              <a:t>16/06/2024</a:t>
            </a:fld>
            <a:endParaRPr lang="es-ES" noProof="0"/>
          </a:p>
        </p:txBody>
      </p:sp>
      <p:sp>
        <p:nvSpPr>
          <p:cNvPr id="3" name="Marcador de pie de página 2"/>
          <p:cNvSpPr>
            <a:spLocks noGrp="1"/>
          </p:cNvSpPr>
          <p:nvPr>
            <p:ph type="ftr" sz="quarter" idx="11"/>
          </p:nvPr>
        </p:nvSpPr>
        <p:spPr/>
        <p:txBody>
          <a:bodyPr rtlCol="0"/>
          <a:lstStyle/>
          <a:p>
            <a:pPr rtl="0"/>
            <a:endParaRPr lang="es-ES" noProof="0"/>
          </a:p>
        </p:txBody>
      </p:sp>
      <p:sp>
        <p:nvSpPr>
          <p:cNvPr id="4" name="Marcador de número de diapositiva 3"/>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6" name="Rectángulo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bwMode="blackWhite">
          <a:xfrm>
            <a:off x="804672" y="2243828"/>
            <a:ext cx="4486656" cy="1141497"/>
          </a:xfrm>
          <a:solidFill>
            <a:srgbClr val="FFFFFF"/>
          </a:solidFill>
          <a:ln>
            <a:solidFill>
              <a:srgbClr val="404040"/>
            </a:solidFill>
          </a:ln>
        </p:spPr>
        <p:txBody>
          <a:bodyPr rtlCol="0" anchor="ctr" anchorCtr="1">
            <a:normAutofit/>
          </a:bodyPr>
          <a:lstStyle>
            <a:lvl1pPr>
              <a:defRPr sz="2200">
                <a:solidFill>
                  <a:srgbClr val="262626"/>
                </a:solidFill>
              </a:defRPr>
            </a:lvl1pPr>
          </a:lstStyle>
          <a:p>
            <a:pPr rtl="0"/>
            <a:r>
              <a:rPr lang="es-ES" noProof="0"/>
              <a:t>Haga clic para modificar el estilo de título del patrón</a:t>
            </a:r>
          </a:p>
        </p:txBody>
      </p:sp>
      <p:sp>
        <p:nvSpPr>
          <p:cNvPr id="3" name="Marcador de contenido 2"/>
          <p:cNvSpPr>
            <a:spLocks noGrp="1"/>
          </p:cNvSpPr>
          <p:nvPr>
            <p:ph idx="1"/>
          </p:nvPr>
        </p:nvSpPr>
        <p:spPr>
          <a:xfrm>
            <a:off x="6736080" y="804672"/>
            <a:ext cx="4815840" cy="5248656"/>
          </a:xfrm>
        </p:spPr>
        <p:txBody>
          <a:bodyPr rtlCol="0">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rtl="0"/>
            <a:r>
              <a:rPr lang="es-ES" noProof="0"/>
              <a:t>Haga clic para modificar los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texto 3"/>
          <p:cNvSpPr>
            <a:spLocks noGrp="1"/>
          </p:cNvSpPr>
          <p:nvPr>
            <p:ph type="body" sz="half" idx="2"/>
          </p:nvPr>
        </p:nvSpPr>
        <p:spPr>
          <a:xfrm>
            <a:off x="1115568" y="3549918"/>
            <a:ext cx="3794760" cy="2194036"/>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9" name="Marcador de fecha 8"/>
          <p:cNvSpPr>
            <a:spLocks noGrp="1"/>
          </p:cNvSpPr>
          <p:nvPr>
            <p:ph type="dt" sz="half" idx="10"/>
          </p:nvPr>
        </p:nvSpPr>
        <p:spPr/>
        <p:txBody>
          <a:bodyPr rtlCol="0"/>
          <a:lstStyle/>
          <a:p>
            <a:pPr rtl="0"/>
            <a:fld id="{8EF5364C-4789-4C88-8D7D-A0EB1C03AEEE}" type="datetime1">
              <a:rPr lang="es-ES" noProof="0" smtClean="0"/>
              <a:t>16/06/2024</a:t>
            </a:fld>
            <a:endParaRPr lang="es-ES" noProof="0"/>
          </a:p>
        </p:txBody>
      </p:sp>
      <p:sp>
        <p:nvSpPr>
          <p:cNvPr id="10" name="Marcador de pie de página 9"/>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es-ES" noProof="0"/>
          </a:p>
        </p:txBody>
      </p:sp>
      <p:sp>
        <p:nvSpPr>
          <p:cNvPr id="11" name="Marcador de número de diapositiva 10"/>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leyenda">
    <p:spTree>
      <p:nvGrpSpPr>
        <p:cNvPr id="1" name=""/>
        <p:cNvGrpSpPr/>
        <p:nvPr/>
      </p:nvGrpSpPr>
      <p:grpSpPr>
        <a:xfrm>
          <a:off x="0" y="0"/>
          <a:ext cx="0" cy="0"/>
          <a:chOff x="0" y="0"/>
          <a:chExt cx="0" cy="0"/>
        </a:xfrm>
      </p:grpSpPr>
      <p:sp>
        <p:nvSpPr>
          <p:cNvPr id="18" name="Rectángulo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ítulo 1"/>
          <p:cNvSpPr>
            <a:spLocks noGrp="1"/>
          </p:cNvSpPr>
          <p:nvPr>
            <p:ph type="title"/>
          </p:nvPr>
        </p:nvSpPr>
        <p:spPr bwMode="blackWhite">
          <a:xfrm>
            <a:off x="808523" y="2243828"/>
            <a:ext cx="4494998" cy="1134640"/>
          </a:xfrm>
          <a:solidFill>
            <a:srgbClr val="FFFFFF"/>
          </a:solidFill>
          <a:ln>
            <a:solidFill>
              <a:srgbClr val="404040"/>
            </a:solidFill>
          </a:ln>
        </p:spPr>
        <p:txBody>
          <a:bodyPr rtlCol="0" anchor="ctr" anchorCtr="1">
            <a:noAutofit/>
          </a:bodyPr>
          <a:lstStyle>
            <a:lvl1pPr>
              <a:defRPr sz="2200">
                <a:solidFill>
                  <a:srgbClr val="262626"/>
                </a:solidFill>
              </a:defRPr>
            </a:lvl1pPr>
          </a:lstStyle>
          <a:p>
            <a:pPr rtl="0"/>
            <a:r>
              <a:rPr lang="es-ES" noProof="0"/>
              <a:t>Haga clic para modificar el estilo de título del patrón</a:t>
            </a:r>
          </a:p>
        </p:txBody>
      </p:sp>
      <p:sp>
        <p:nvSpPr>
          <p:cNvPr id="3" name="Marcador de posición de imagen 2"/>
          <p:cNvSpPr>
            <a:spLocks noGrp="1" noChangeAspect="1"/>
          </p:cNvSpPr>
          <p:nvPr>
            <p:ph type="pic" idx="1"/>
          </p:nvPr>
        </p:nvSpPr>
        <p:spPr>
          <a:xfrm>
            <a:off x="6095999" y="0"/>
            <a:ext cx="6102097" cy="6858000"/>
          </a:xfrm>
          <a:solidFill>
            <a:schemeClr val="bg1">
              <a:lumMod val="75000"/>
            </a:schemeClr>
          </a:solidFill>
        </p:spPr>
        <p:txBody>
          <a:bodyPr rtlCol="0"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p>
        </p:txBody>
      </p:sp>
      <p:sp>
        <p:nvSpPr>
          <p:cNvPr id="4" name="Marcador de texto 3"/>
          <p:cNvSpPr>
            <a:spLocks noGrp="1"/>
          </p:cNvSpPr>
          <p:nvPr>
            <p:ph type="body" sz="half" idx="2"/>
          </p:nvPr>
        </p:nvSpPr>
        <p:spPr>
          <a:xfrm>
            <a:off x="1115568" y="3549918"/>
            <a:ext cx="3794760" cy="2194037"/>
          </a:xfrm>
        </p:spPr>
        <p:txBody>
          <a:bodyPr rtlCol="0"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a:t>Haga clic para modificar los estilos de texto del patrón</a:t>
            </a:r>
          </a:p>
        </p:txBody>
      </p:sp>
      <p:sp>
        <p:nvSpPr>
          <p:cNvPr id="8" name="Marcador de fecha 7"/>
          <p:cNvSpPr>
            <a:spLocks noGrp="1"/>
          </p:cNvSpPr>
          <p:nvPr>
            <p:ph type="dt" sz="half" idx="10"/>
          </p:nvPr>
        </p:nvSpPr>
        <p:spPr/>
        <p:txBody>
          <a:bodyPr rtlCol="0"/>
          <a:lstStyle>
            <a:lvl1pPr>
              <a:defRPr>
                <a:solidFill>
                  <a:srgbClr val="FFFFFF"/>
                </a:solidFill>
                <a:effectLst>
                  <a:outerShdw blurRad="50800" dist="38100" dir="2700000" algn="tl" rotWithShape="0">
                    <a:prstClr val="black">
                      <a:alpha val="43000"/>
                    </a:prstClr>
                  </a:outerShdw>
                </a:effectLst>
              </a:defRPr>
            </a:lvl1pPr>
          </a:lstStyle>
          <a:p>
            <a:pPr rtl="0"/>
            <a:fld id="{3325DC5A-BAAD-4ED9-9E46-830B29B8EBA8}" type="datetime1">
              <a:rPr lang="es-ES" noProof="0" smtClean="0"/>
              <a:t>16/06/2024</a:t>
            </a:fld>
            <a:endParaRPr lang="es-ES" noProof="0"/>
          </a:p>
        </p:txBody>
      </p:sp>
      <p:sp>
        <p:nvSpPr>
          <p:cNvPr id="9" name="Marcador de pie de página 8"/>
          <p:cNvSpPr>
            <a:spLocks noGrp="1"/>
          </p:cNvSpPr>
          <p:nvPr>
            <p:ph type="ftr" sz="quarter" idx="11"/>
          </p:nvPr>
        </p:nvSpPr>
        <p:spPr>
          <a:xfrm>
            <a:off x="804672" y="6236208"/>
            <a:ext cx="5124797" cy="320040"/>
          </a:xfrm>
        </p:spPr>
        <p:txBody>
          <a:bodyPr rtlCol="0"/>
          <a:lstStyle>
            <a:lvl1pPr>
              <a:defRPr>
                <a:solidFill>
                  <a:srgbClr val="FFFFFF">
                    <a:alpha val="70000"/>
                  </a:srgbClr>
                </a:solidFill>
              </a:defRPr>
            </a:lvl1pPr>
          </a:lstStyle>
          <a:p>
            <a:pPr rtl="0"/>
            <a:endParaRPr lang="es-ES" noProof="0"/>
          </a:p>
        </p:txBody>
      </p:sp>
      <p:sp>
        <p:nvSpPr>
          <p:cNvPr id="10" name="Marcador de número de diapositiva 9"/>
          <p:cNvSpPr>
            <a:spLocks noGrp="1"/>
          </p:cNvSpPr>
          <p:nvPr>
            <p:ph type="sldNum" sz="quarter" idx="12"/>
          </p:nvPr>
        </p:nvSpPr>
        <p:spPr/>
        <p:txBody>
          <a:bodyPr rtlCol="0"/>
          <a:lstStyle/>
          <a:p>
            <a:pPr rtl="0"/>
            <a:fld id="{8A7A6979-0714-4377-B894-6BE4C2D6E202}" type="slidenum">
              <a:rPr lang="es-ES" noProof="0" smtClean="0"/>
              <a:t>‹Nº›</a:t>
            </a:fld>
            <a:endParaRPr lang="es-ES"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Marcador de título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pPr rtl="0"/>
            <a:r>
              <a:rPr lang="es-ES" noProof="0"/>
              <a:t>Haga clic para modificar el estilo de título del patrón</a:t>
            </a:r>
          </a:p>
        </p:txBody>
      </p:sp>
      <p:sp>
        <p:nvSpPr>
          <p:cNvPr id="3" name="Marcador de texto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rtl="0"/>
            <a:r>
              <a:rPr lang="es-ES" noProof="0"/>
              <a:t>Editar estilos de texto del patrón</a:t>
            </a:r>
          </a:p>
          <a:p>
            <a:pPr lvl="1" rtl="0"/>
            <a:r>
              <a:rPr lang="es-ES" noProof="0"/>
              <a:t>Segundo nivel</a:t>
            </a:r>
          </a:p>
          <a:p>
            <a:pPr lvl="2" rtl="0"/>
            <a:r>
              <a:rPr lang="es-ES" noProof="0"/>
              <a:t>Tercer nivel</a:t>
            </a:r>
          </a:p>
          <a:p>
            <a:pPr lvl="3" rtl="0"/>
            <a:r>
              <a:rPr lang="es-ES" noProof="0"/>
              <a:t>Cuarto nivel</a:t>
            </a:r>
          </a:p>
          <a:p>
            <a:pPr lvl="4" rtl="0"/>
            <a:r>
              <a:rPr lang="es-ES" noProof="0"/>
              <a:t>Quinto nivel</a:t>
            </a:r>
          </a:p>
        </p:txBody>
      </p:sp>
      <p:sp>
        <p:nvSpPr>
          <p:cNvPr id="4" name="Marcador de fecha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pPr rtl="0"/>
            <a:fld id="{4E5ACF7A-B168-4869-8A1A-7112D8CD8EC6}" type="datetime1">
              <a:rPr lang="es-ES" noProof="0" smtClean="0"/>
              <a:t>16/06/2024</a:t>
            </a:fld>
            <a:endParaRPr lang="es-ES" noProof="0"/>
          </a:p>
        </p:txBody>
      </p:sp>
      <p:sp>
        <p:nvSpPr>
          <p:cNvPr id="5" name="Marcador de pie de página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pPr rtl="0"/>
            <a:endParaRPr lang="es-ES" noProof="0"/>
          </a:p>
        </p:txBody>
      </p:sp>
      <p:sp>
        <p:nvSpPr>
          <p:cNvPr id="6" name="Marcador de número de diapositiva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pPr rtl="0"/>
            <a:fld id="{8A7A6979-0714-4377-B894-6BE4C2D6E202}" type="slidenum">
              <a:rPr lang="es-ES" noProof="0" smtClean="0"/>
              <a:pPr rtl="0"/>
              <a:t>‹Nº›</a:t>
            </a:fld>
            <a:endParaRPr lang="es-ES" noProof="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jpe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p:txBody>
          <a:bodyPr rtlCol="0"/>
          <a:lstStyle/>
          <a:p>
            <a:r>
              <a:rPr lang="es-ES" dirty="0"/>
              <a:t>Sistema de administración de banco online</a:t>
            </a:r>
          </a:p>
        </p:txBody>
      </p:sp>
      <p:sp>
        <p:nvSpPr>
          <p:cNvPr id="3" name="Subtítulo 2"/>
          <p:cNvSpPr>
            <a:spLocks noGrp="1"/>
          </p:cNvSpPr>
          <p:nvPr>
            <p:ph type="subTitle" idx="1"/>
          </p:nvPr>
        </p:nvSpPr>
        <p:spPr/>
        <p:txBody>
          <a:bodyPr vert="horz" lIns="91440" tIns="45720" rIns="91440" bIns="45720" rtlCol="0" anchor="t">
            <a:normAutofit/>
          </a:bodyPr>
          <a:lstStyle/>
          <a:p>
            <a:r>
              <a:rPr lang="es-ES" dirty="0"/>
              <a:t>Lucas Bahamondes Toro</a:t>
            </a:r>
          </a:p>
          <a:p>
            <a:r>
              <a:rPr lang="es-ES" dirty="0"/>
              <a:t>Proyecto DAM</a:t>
            </a:r>
          </a:p>
        </p:txBody>
      </p:sp>
    </p:spTree>
    <p:extLst>
      <p:ext uri="{BB962C8B-B14F-4D97-AF65-F5344CB8AC3E}">
        <p14:creationId xmlns:p14="http://schemas.microsoft.com/office/powerpoint/2010/main" val="11944402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839326A-6313-D8AF-9081-6ADAB0EF3E77}"/>
              </a:ext>
            </a:extLst>
          </p:cNvPr>
          <p:cNvSpPr>
            <a:spLocks noGrp="1"/>
          </p:cNvSpPr>
          <p:nvPr>
            <p:ph type="title"/>
          </p:nvPr>
        </p:nvSpPr>
        <p:spPr>
          <a:xfrm>
            <a:off x="3195750" y="117758"/>
            <a:ext cx="5797305" cy="504731"/>
          </a:xfrm>
        </p:spPr>
        <p:txBody>
          <a:bodyPr>
            <a:normAutofit fontScale="90000"/>
          </a:bodyPr>
          <a:lstStyle/>
          <a:p>
            <a:r>
              <a:rPr lang="es-ES" sz="1800" dirty="0"/>
              <a:t>Configuración de seguridad web</a:t>
            </a:r>
          </a:p>
        </p:txBody>
      </p:sp>
      <p:pic>
        <p:nvPicPr>
          <p:cNvPr id="5" name="Imagen 4" descr="Texto&#10;&#10;Descripción generada automáticamente">
            <a:extLst>
              <a:ext uri="{FF2B5EF4-FFF2-40B4-BE49-F238E27FC236}">
                <a16:creationId xmlns:a16="http://schemas.microsoft.com/office/drawing/2014/main" id="{A25CA9F7-A3BD-40C8-A06D-C30B35EE31B0}"/>
              </a:ext>
            </a:extLst>
          </p:cNvPr>
          <p:cNvPicPr>
            <a:picLocks noChangeAspect="1"/>
          </p:cNvPicPr>
          <p:nvPr/>
        </p:nvPicPr>
        <p:blipFill>
          <a:blip r:embed="rId2"/>
          <a:stretch>
            <a:fillRect/>
          </a:stretch>
        </p:blipFill>
        <p:spPr>
          <a:xfrm>
            <a:off x="1100649" y="620889"/>
            <a:ext cx="9764928" cy="6237111"/>
          </a:xfrm>
          <a:prstGeom prst="rect">
            <a:avLst/>
          </a:prstGeom>
        </p:spPr>
      </p:pic>
    </p:spTree>
    <p:extLst>
      <p:ext uri="{BB962C8B-B14F-4D97-AF65-F5344CB8AC3E}">
        <p14:creationId xmlns:p14="http://schemas.microsoft.com/office/powerpoint/2010/main" val="959687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14D6979-8E0E-BE9E-EC00-14FFF55BABF2}"/>
              </a:ext>
            </a:extLst>
          </p:cNvPr>
          <p:cNvSpPr>
            <a:spLocks noGrp="1"/>
          </p:cNvSpPr>
          <p:nvPr>
            <p:ph type="title"/>
          </p:nvPr>
        </p:nvSpPr>
        <p:spPr>
          <a:xfrm>
            <a:off x="1569777" y="145183"/>
            <a:ext cx="9397502" cy="728645"/>
          </a:xfrm>
        </p:spPr>
        <p:txBody>
          <a:bodyPr>
            <a:normAutofit fontScale="90000"/>
          </a:bodyPr>
          <a:lstStyle/>
          <a:p>
            <a:r>
              <a:rPr lang="es-ES" dirty="0"/>
              <a:t>Monitorización de los </a:t>
            </a:r>
            <a:r>
              <a:rPr lang="es-ES" dirty="0" err="1"/>
              <a:t>endpoints</a:t>
            </a:r>
          </a:p>
        </p:txBody>
      </p:sp>
      <p:sp>
        <p:nvSpPr>
          <p:cNvPr id="3" name="Marcador de contenido 2">
            <a:extLst>
              <a:ext uri="{FF2B5EF4-FFF2-40B4-BE49-F238E27FC236}">
                <a16:creationId xmlns:a16="http://schemas.microsoft.com/office/drawing/2014/main" id="{827BCF76-EEFD-98BB-A30B-20FDF81D2FF2}"/>
              </a:ext>
            </a:extLst>
          </p:cNvPr>
          <p:cNvSpPr>
            <a:spLocks noGrp="1"/>
          </p:cNvSpPr>
          <p:nvPr>
            <p:ph idx="1"/>
          </p:nvPr>
        </p:nvSpPr>
        <p:spPr>
          <a:xfrm>
            <a:off x="132042" y="2053760"/>
            <a:ext cx="2913313" cy="4532531"/>
          </a:xfrm>
        </p:spPr>
        <p:txBody>
          <a:bodyPr vert="horz" lIns="91440" tIns="45720" rIns="91440" bIns="45720" rtlCol="0" anchor="t">
            <a:normAutofit/>
          </a:bodyPr>
          <a:lstStyle/>
          <a:p>
            <a:r>
              <a:rPr lang="es-ES" dirty="0"/>
              <a:t>Como principal herramienta de monitorización de respuesta de las peticiones y </a:t>
            </a:r>
            <a:r>
              <a:rPr lang="es-ES" dirty="0">
                <a:ea typeface="+mn-lt"/>
                <a:cs typeface="+mn-lt"/>
              </a:rPr>
              <a:t>realizar el mantenimiento de API </a:t>
            </a:r>
            <a:r>
              <a:rPr lang="es-ES" dirty="0" err="1">
                <a:ea typeface="+mn-lt"/>
                <a:cs typeface="+mn-lt"/>
              </a:rPr>
              <a:t>RESTfull</a:t>
            </a:r>
            <a:r>
              <a:rPr lang="es-ES" dirty="0"/>
              <a:t> utilicé </a:t>
            </a:r>
            <a:r>
              <a:rPr lang="es-ES" b="1" dirty="0" err="1"/>
              <a:t>Swagger</a:t>
            </a:r>
            <a:r>
              <a:rPr lang="es-ES" b="1" dirty="0"/>
              <a:t>, </a:t>
            </a:r>
            <a:r>
              <a:rPr lang="es-ES" dirty="0"/>
              <a:t>como alternativa a </a:t>
            </a:r>
            <a:r>
              <a:rPr lang="es-ES" dirty="0" err="1"/>
              <a:t>Postman</a:t>
            </a:r>
            <a:r>
              <a:rPr lang="es-ES" dirty="0"/>
              <a:t>. Aquí indico la </a:t>
            </a:r>
            <a:r>
              <a:rPr lang="es-ES" dirty="0" err="1"/>
              <a:t>configuracion</a:t>
            </a:r>
            <a:r>
              <a:rPr lang="es-ES" dirty="0"/>
              <a:t> </a:t>
            </a:r>
            <a:r>
              <a:rPr lang="es-ES" dirty="0" err="1"/>
              <a:t>prévia</a:t>
            </a:r>
            <a:r>
              <a:rPr lang="es-ES" dirty="0"/>
              <a:t>:</a:t>
            </a:r>
          </a:p>
        </p:txBody>
      </p:sp>
      <p:pic>
        <p:nvPicPr>
          <p:cNvPr id="4" name="Imagen 3" descr="Interfaz de usuario gráfica, Texto, Aplicación, Correo electrónico&#10;&#10;Descripción generada automáticamente">
            <a:extLst>
              <a:ext uri="{FF2B5EF4-FFF2-40B4-BE49-F238E27FC236}">
                <a16:creationId xmlns:a16="http://schemas.microsoft.com/office/drawing/2014/main" id="{D3B967B7-2911-3EDC-6BCD-3B8A4BDF05D7}"/>
              </a:ext>
            </a:extLst>
          </p:cNvPr>
          <p:cNvPicPr>
            <a:picLocks noChangeAspect="1"/>
          </p:cNvPicPr>
          <p:nvPr/>
        </p:nvPicPr>
        <p:blipFill>
          <a:blip r:embed="rId2"/>
          <a:stretch>
            <a:fillRect/>
          </a:stretch>
        </p:blipFill>
        <p:spPr>
          <a:xfrm>
            <a:off x="3159039" y="1250830"/>
            <a:ext cx="8785338" cy="4988944"/>
          </a:xfrm>
          <a:prstGeom prst="rect">
            <a:avLst/>
          </a:prstGeom>
        </p:spPr>
      </p:pic>
    </p:spTree>
    <p:extLst>
      <p:ext uri="{BB962C8B-B14F-4D97-AF65-F5344CB8AC3E}">
        <p14:creationId xmlns:p14="http://schemas.microsoft.com/office/powerpoint/2010/main" val="16846902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B8C2269-9275-29EF-9E54-42BFD00BB195}"/>
              </a:ext>
            </a:extLst>
          </p:cNvPr>
          <p:cNvSpPr>
            <a:spLocks noGrp="1"/>
          </p:cNvSpPr>
          <p:nvPr>
            <p:ph type="title"/>
          </p:nvPr>
        </p:nvSpPr>
        <p:spPr/>
        <p:txBody>
          <a:bodyPr/>
          <a:lstStyle/>
          <a:p>
            <a:r>
              <a:rPr lang="es-ES" dirty="0" err="1"/>
              <a:t>Swagger</a:t>
            </a:r>
            <a:r>
              <a:rPr lang="es-ES" dirty="0"/>
              <a:t> </a:t>
            </a:r>
          </a:p>
        </p:txBody>
      </p:sp>
      <p:pic>
        <p:nvPicPr>
          <p:cNvPr id="4" name="swagger">
            <a:hlinkClick r:id="" action="ppaction://media"/>
            <a:extLst>
              <a:ext uri="{FF2B5EF4-FFF2-40B4-BE49-F238E27FC236}">
                <a16:creationId xmlns:a16="http://schemas.microsoft.com/office/drawing/2014/main" id="{B12ACE45-26AD-72F7-A704-833DEB615F5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852807" y="2342321"/>
            <a:ext cx="6524556" cy="4260574"/>
          </a:xfrm>
          <a:prstGeom prst="rect">
            <a:avLst/>
          </a:prstGeom>
        </p:spPr>
      </p:pic>
    </p:spTree>
    <p:extLst>
      <p:ext uri="{BB962C8B-B14F-4D97-AF65-F5344CB8AC3E}">
        <p14:creationId xmlns:p14="http://schemas.microsoft.com/office/powerpoint/2010/main" val="2643666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EDF8F7-BFC5-8392-3C65-FFD8C60B6851}"/>
              </a:ext>
            </a:extLst>
          </p:cNvPr>
          <p:cNvSpPr>
            <a:spLocks noGrp="1"/>
          </p:cNvSpPr>
          <p:nvPr>
            <p:ph type="title"/>
          </p:nvPr>
        </p:nvSpPr>
        <p:spPr>
          <a:xfrm>
            <a:off x="2489928" y="518994"/>
            <a:ext cx="7729728" cy="1188720"/>
          </a:xfrm>
        </p:spPr>
        <p:txBody>
          <a:bodyPr/>
          <a:lstStyle/>
          <a:p>
            <a:r>
              <a:rPr lang="es-ES" dirty="0" err="1"/>
              <a:t>Model</a:t>
            </a:r>
            <a:r>
              <a:rPr lang="es-ES" dirty="0"/>
              <a:t> </a:t>
            </a:r>
            <a:r>
              <a:rPr lang="es-ES" dirty="0" err="1"/>
              <a:t>Mapper</a:t>
            </a:r>
          </a:p>
        </p:txBody>
      </p:sp>
      <p:sp>
        <p:nvSpPr>
          <p:cNvPr id="3" name="Marcador de contenido 2">
            <a:extLst>
              <a:ext uri="{FF2B5EF4-FFF2-40B4-BE49-F238E27FC236}">
                <a16:creationId xmlns:a16="http://schemas.microsoft.com/office/drawing/2014/main" id="{0A7CEC64-68EF-FB6F-CE68-3540FD9AE6FD}"/>
              </a:ext>
            </a:extLst>
          </p:cNvPr>
          <p:cNvSpPr>
            <a:spLocks noGrp="1"/>
          </p:cNvSpPr>
          <p:nvPr>
            <p:ph idx="1"/>
          </p:nvPr>
        </p:nvSpPr>
        <p:spPr>
          <a:xfrm>
            <a:off x="2231136" y="2034195"/>
            <a:ext cx="7729728" cy="1225738"/>
          </a:xfrm>
        </p:spPr>
        <p:txBody>
          <a:bodyPr vert="horz" lIns="91440" tIns="45720" rIns="91440" bIns="45720" rtlCol="0" anchor="t">
            <a:normAutofit/>
          </a:bodyPr>
          <a:lstStyle/>
          <a:p>
            <a:r>
              <a:rPr lang="es-ES" dirty="0"/>
              <a:t>Utilicé </a:t>
            </a:r>
            <a:r>
              <a:rPr lang="es-ES" dirty="0" err="1"/>
              <a:t>ModelMapper</a:t>
            </a:r>
            <a:r>
              <a:rPr lang="es-ES" dirty="0"/>
              <a:t> para realizar el mapeo de clases entidad a clases DTO y viceversa. Es conveniente tener clases adaptadas al usuario para poder proteger el valor de los atributos de las entidades y solo mostrarle al usuario información controlada por el desarrollador.</a:t>
            </a:r>
          </a:p>
        </p:txBody>
      </p:sp>
      <p:pic>
        <p:nvPicPr>
          <p:cNvPr id="4" name="Imagen 3" descr="Texto, Carta&#10;&#10;Descripción generada automáticamente">
            <a:extLst>
              <a:ext uri="{FF2B5EF4-FFF2-40B4-BE49-F238E27FC236}">
                <a16:creationId xmlns:a16="http://schemas.microsoft.com/office/drawing/2014/main" id="{BF293789-8F1E-A4BD-E9FA-4DCFA389127F}"/>
              </a:ext>
            </a:extLst>
          </p:cNvPr>
          <p:cNvPicPr>
            <a:picLocks noChangeAspect="1"/>
          </p:cNvPicPr>
          <p:nvPr/>
        </p:nvPicPr>
        <p:blipFill>
          <a:blip r:embed="rId2"/>
          <a:stretch>
            <a:fillRect/>
          </a:stretch>
        </p:blipFill>
        <p:spPr>
          <a:xfrm>
            <a:off x="1768415" y="3594795"/>
            <a:ext cx="8453887" cy="2860183"/>
          </a:xfrm>
          <a:prstGeom prst="rect">
            <a:avLst/>
          </a:prstGeom>
        </p:spPr>
      </p:pic>
    </p:spTree>
    <p:extLst>
      <p:ext uri="{BB962C8B-B14F-4D97-AF65-F5344CB8AC3E}">
        <p14:creationId xmlns:p14="http://schemas.microsoft.com/office/powerpoint/2010/main" val="1987021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1B34CDC-A2A1-F4B1-41AF-7692901C7CDE}"/>
              </a:ext>
            </a:extLst>
          </p:cNvPr>
          <p:cNvSpPr>
            <a:spLocks noGrp="1"/>
          </p:cNvSpPr>
          <p:nvPr>
            <p:ph type="title"/>
          </p:nvPr>
        </p:nvSpPr>
        <p:spPr/>
        <p:txBody>
          <a:bodyPr/>
          <a:lstStyle/>
          <a:p>
            <a:r>
              <a:rPr lang="es-ES" dirty="0"/>
              <a:t> </a:t>
            </a:r>
            <a:r>
              <a:rPr lang="es-ES" dirty="0" err="1">
                <a:ea typeface="+mj-lt"/>
                <a:cs typeface="+mj-lt"/>
              </a:rPr>
              <a:t>arquitecture</a:t>
            </a:r>
            <a:r>
              <a:rPr lang="es-ES" dirty="0">
                <a:ea typeface="+mj-lt"/>
                <a:cs typeface="+mj-lt"/>
              </a:rPr>
              <a:t> </a:t>
            </a:r>
            <a:r>
              <a:rPr lang="es-ES" dirty="0">
                <a:latin typeface="Gill Sans MT"/>
              </a:rPr>
              <a:t>Interface</a:t>
            </a:r>
            <a:r>
              <a:rPr lang="es-ES" dirty="0"/>
              <a:t> </a:t>
            </a:r>
          </a:p>
        </p:txBody>
      </p:sp>
      <p:sp>
        <p:nvSpPr>
          <p:cNvPr id="3" name="Marcador de contenido 2">
            <a:extLst>
              <a:ext uri="{FF2B5EF4-FFF2-40B4-BE49-F238E27FC236}">
                <a16:creationId xmlns:a16="http://schemas.microsoft.com/office/drawing/2014/main" id="{A196AC96-B6E5-7C01-9B60-888DCE72F2E9}"/>
              </a:ext>
            </a:extLst>
          </p:cNvPr>
          <p:cNvSpPr>
            <a:spLocks noGrp="1"/>
          </p:cNvSpPr>
          <p:nvPr>
            <p:ph idx="1"/>
          </p:nvPr>
        </p:nvSpPr>
        <p:spPr>
          <a:xfrm>
            <a:off x="2231136" y="2638044"/>
            <a:ext cx="3995928" cy="3101983"/>
          </a:xfrm>
        </p:spPr>
        <p:txBody>
          <a:bodyPr vert="horz" lIns="91440" tIns="45720" rIns="91440" bIns="45720" rtlCol="0" anchor="t">
            <a:normAutofit fontScale="92500"/>
          </a:bodyPr>
          <a:lstStyle/>
          <a:p>
            <a:r>
              <a:rPr lang="es-ES" dirty="0"/>
              <a:t>Es conveniente presentar una</a:t>
            </a:r>
            <a:r>
              <a:rPr lang="es-ES" dirty="0">
                <a:ea typeface="+mn-lt"/>
                <a:cs typeface="+mn-lt"/>
              </a:rPr>
              <a:t> capa de abstracción entre las implementaciones y las dependencias para así cambiar las implementaciones sin afectar a las </a:t>
            </a:r>
            <a:r>
              <a:rPr lang="es-ES">
                <a:ea typeface="+mn-lt"/>
                <a:cs typeface="+mn-lt"/>
              </a:rPr>
              <a:t>clases que dependen de esas interfaces.</a:t>
            </a:r>
          </a:p>
          <a:p>
            <a:r>
              <a:rPr lang="es-ES" dirty="0"/>
              <a:t>La inyección de dependencias de Spring ofrece un aprovechamiento extra a </a:t>
            </a:r>
            <a:r>
              <a:rPr lang="es-ES"/>
              <a:t>las interfaces, con ello se simplifica </a:t>
            </a:r>
            <a:r>
              <a:rPr lang="es-ES">
                <a:ea typeface="+mn-lt"/>
                <a:cs typeface="+mn-lt"/>
              </a:rPr>
              <a:t>el cambio entre diferentes implementaciones de una misma dependencia.</a:t>
            </a:r>
            <a:endParaRPr lang="es-ES" dirty="0">
              <a:ea typeface="+mn-lt"/>
              <a:cs typeface="+mn-lt"/>
            </a:endParaRPr>
          </a:p>
        </p:txBody>
      </p:sp>
      <p:pic>
        <p:nvPicPr>
          <p:cNvPr id="4" name="Imagen 3" descr="Interfaz de usuario gráfica, Texto, Aplicación&#10;&#10;Descripción generada automáticamente">
            <a:extLst>
              <a:ext uri="{FF2B5EF4-FFF2-40B4-BE49-F238E27FC236}">
                <a16:creationId xmlns:a16="http://schemas.microsoft.com/office/drawing/2014/main" id="{9892C59A-9920-80E4-E34F-A8C25B09A058}"/>
              </a:ext>
            </a:extLst>
          </p:cNvPr>
          <p:cNvPicPr>
            <a:picLocks noChangeAspect="1"/>
          </p:cNvPicPr>
          <p:nvPr/>
        </p:nvPicPr>
        <p:blipFill>
          <a:blip r:embed="rId2"/>
          <a:stretch>
            <a:fillRect/>
          </a:stretch>
        </p:blipFill>
        <p:spPr>
          <a:xfrm>
            <a:off x="6753225" y="2483868"/>
            <a:ext cx="4767173" cy="3766509"/>
          </a:xfrm>
          <a:prstGeom prst="rect">
            <a:avLst/>
          </a:prstGeom>
        </p:spPr>
      </p:pic>
    </p:spTree>
    <p:extLst>
      <p:ext uri="{BB962C8B-B14F-4D97-AF65-F5344CB8AC3E}">
        <p14:creationId xmlns:p14="http://schemas.microsoft.com/office/powerpoint/2010/main" val="41777383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BB1BA3-6C75-BDB3-7A0A-BB82B7048F0A}"/>
              </a:ext>
            </a:extLst>
          </p:cNvPr>
          <p:cNvSpPr>
            <a:spLocks noGrp="1"/>
          </p:cNvSpPr>
          <p:nvPr>
            <p:ph type="title"/>
          </p:nvPr>
        </p:nvSpPr>
        <p:spPr>
          <a:xfrm>
            <a:off x="2231136" y="518994"/>
            <a:ext cx="7715351" cy="771777"/>
          </a:xfrm>
        </p:spPr>
        <p:txBody>
          <a:bodyPr/>
          <a:lstStyle/>
          <a:p>
            <a:r>
              <a:rPr lang="es-ES" dirty="0"/>
              <a:t>JPA </a:t>
            </a:r>
            <a:r>
              <a:rPr lang="es-ES" dirty="0" err="1"/>
              <a:t>Repository</a:t>
            </a:r>
          </a:p>
        </p:txBody>
      </p:sp>
      <p:sp>
        <p:nvSpPr>
          <p:cNvPr id="3" name="Marcador de contenido 2">
            <a:extLst>
              <a:ext uri="{FF2B5EF4-FFF2-40B4-BE49-F238E27FC236}">
                <a16:creationId xmlns:a16="http://schemas.microsoft.com/office/drawing/2014/main" id="{AC4AFFE7-8FB9-F03F-2BFF-593D3B91AAAA}"/>
              </a:ext>
            </a:extLst>
          </p:cNvPr>
          <p:cNvSpPr>
            <a:spLocks noGrp="1"/>
          </p:cNvSpPr>
          <p:nvPr>
            <p:ph idx="1"/>
          </p:nvPr>
        </p:nvSpPr>
        <p:spPr>
          <a:xfrm>
            <a:off x="2231136" y="1545365"/>
            <a:ext cx="7729728" cy="1017267"/>
          </a:xfrm>
        </p:spPr>
        <p:txBody>
          <a:bodyPr vert="horz" lIns="91440" tIns="45720" rIns="91440" bIns="45720" rtlCol="0" anchor="t">
            <a:normAutofit fontScale="92500" lnSpcReduction="20000"/>
          </a:bodyPr>
          <a:lstStyle/>
          <a:p>
            <a:r>
              <a:rPr lang="es-ES" dirty="0">
                <a:ea typeface="+mn-lt"/>
                <a:cs typeface="+mn-lt"/>
              </a:rPr>
              <a:t>La interfaz </a:t>
            </a:r>
            <a:r>
              <a:rPr lang="es-ES" err="1">
                <a:ea typeface="+mn-lt"/>
                <a:cs typeface="+mn-lt"/>
              </a:rPr>
              <a:t>Repository</a:t>
            </a:r>
            <a:r>
              <a:rPr lang="es-ES" dirty="0">
                <a:ea typeface="+mn-lt"/>
                <a:cs typeface="+mn-lt"/>
              </a:rPr>
              <a:t> en Spring Data JPA es proporcionar una abstracción para las operaciones de persistencia en la base de datos, así como el acceso directo a los datos almacenados en la base de datos. </a:t>
            </a:r>
            <a:r>
              <a:rPr lang="es-ES" b="1" dirty="0">
                <a:ea typeface="+mn-lt"/>
                <a:cs typeface="+mn-lt"/>
              </a:rPr>
              <a:t>(</a:t>
            </a:r>
            <a:r>
              <a:rPr lang="es-ES" b="1" err="1">
                <a:ea typeface="+mn-lt"/>
                <a:cs typeface="+mn-lt"/>
              </a:rPr>
              <a:t>JPARepository</a:t>
            </a:r>
            <a:r>
              <a:rPr lang="es-ES" b="1" dirty="0">
                <a:ea typeface="+mn-lt"/>
                <a:cs typeface="+mn-lt"/>
              </a:rPr>
              <a:t> extiende de </a:t>
            </a:r>
            <a:r>
              <a:rPr lang="es-ES" b="1" err="1">
                <a:ea typeface="+mn-lt"/>
                <a:cs typeface="+mn-lt"/>
              </a:rPr>
              <a:t>CRUDRepository</a:t>
            </a:r>
            <a:r>
              <a:rPr lang="es-ES" b="1" dirty="0">
                <a:ea typeface="+mn-lt"/>
                <a:cs typeface="+mn-lt"/>
              </a:rPr>
              <a:t>)</a:t>
            </a:r>
            <a:endParaRPr lang="es-ES" b="1" dirty="0"/>
          </a:p>
        </p:txBody>
      </p:sp>
      <p:pic>
        <p:nvPicPr>
          <p:cNvPr id="4" name="Imagen 3" descr="CRUD operations in Spring Boot and MySql (Rest APIs) | by Deep Patel |  Medium">
            <a:extLst>
              <a:ext uri="{FF2B5EF4-FFF2-40B4-BE49-F238E27FC236}">
                <a16:creationId xmlns:a16="http://schemas.microsoft.com/office/drawing/2014/main" id="{2835F101-EA01-45E1-64A3-4203ADAE79DC}"/>
              </a:ext>
            </a:extLst>
          </p:cNvPr>
          <p:cNvPicPr>
            <a:picLocks noChangeAspect="1"/>
          </p:cNvPicPr>
          <p:nvPr/>
        </p:nvPicPr>
        <p:blipFill>
          <a:blip r:embed="rId2"/>
          <a:stretch>
            <a:fillRect/>
          </a:stretch>
        </p:blipFill>
        <p:spPr>
          <a:xfrm>
            <a:off x="2754703" y="2557732"/>
            <a:ext cx="6186577" cy="4129177"/>
          </a:xfrm>
          <a:prstGeom prst="rect">
            <a:avLst/>
          </a:prstGeom>
        </p:spPr>
      </p:pic>
    </p:spTree>
    <p:extLst>
      <p:ext uri="{BB962C8B-B14F-4D97-AF65-F5344CB8AC3E}">
        <p14:creationId xmlns:p14="http://schemas.microsoft.com/office/powerpoint/2010/main" val="26613341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F720026-EE1C-026A-FA1E-FA2C90260C6F}"/>
              </a:ext>
            </a:extLst>
          </p:cNvPr>
          <p:cNvSpPr>
            <a:spLocks noGrp="1"/>
          </p:cNvSpPr>
          <p:nvPr>
            <p:ph type="title"/>
          </p:nvPr>
        </p:nvSpPr>
        <p:spPr>
          <a:xfrm>
            <a:off x="2231136" y="355092"/>
            <a:ext cx="7729728" cy="1188720"/>
          </a:xfrm>
        </p:spPr>
        <p:txBody>
          <a:bodyPr/>
          <a:lstStyle/>
          <a:p>
            <a:r>
              <a:rPr lang="es-ES" dirty="0"/>
              <a:t>Consultas con @Query</a:t>
            </a:r>
          </a:p>
        </p:txBody>
      </p:sp>
      <p:sp>
        <p:nvSpPr>
          <p:cNvPr id="3" name="Marcador de contenido 2">
            <a:extLst>
              <a:ext uri="{FF2B5EF4-FFF2-40B4-BE49-F238E27FC236}">
                <a16:creationId xmlns:a16="http://schemas.microsoft.com/office/drawing/2014/main" id="{CC9F8B18-4116-24E2-EEFF-5CDA4371305B}"/>
              </a:ext>
            </a:extLst>
          </p:cNvPr>
          <p:cNvSpPr>
            <a:spLocks noGrp="1"/>
          </p:cNvSpPr>
          <p:nvPr>
            <p:ph idx="1"/>
          </p:nvPr>
        </p:nvSpPr>
        <p:spPr>
          <a:xfrm>
            <a:off x="2231136" y="1717018"/>
            <a:ext cx="7729728" cy="756349"/>
          </a:xfrm>
        </p:spPr>
        <p:txBody>
          <a:bodyPr vert="horz" lIns="91440" tIns="45720" rIns="91440" bIns="45720" rtlCol="0" anchor="t">
            <a:normAutofit/>
          </a:bodyPr>
          <a:lstStyle/>
          <a:p>
            <a:r>
              <a:rPr lang="es-ES" dirty="0"/>
              <a:t>Dentro del repositorio podemos realizar consultas directas a la base de datos con dialecto </a:t>
            </a:r>
            <a:r>
              <a:rPr lang="es-ES" dirty="0" err="1"/>
              <a:t>jsql</a:t>
            </a:r>
            <a:r>
              <a:rPr lang="es-ES" dirty="0"/>
              <a:t> o de manera primitiva con </a:t>
            </a:r>
            <a:r>
              <a:rPr lang="es-ES" dirty="0" err="1"/>
              <a:t>sql</a:t>
            </a:r>
            <a:r>
              <a:rPr lang="es-ES" dirty="0"/>
              <a:t>.</a:t>
            </a:r>
          </a:p>
        </p:txBody>
      </p:sp>
      <p:pic>
        <p:nvPicPr>
          <p:cNvPr id="4" name="Imagen 3" descr="Imagen que contiene Escala de tiempo&#10;&#10;Descripción generada automáticamente">
            <a:extLst>
              <a:ext uri="{FF2B5EF4-FFF2-40B4-BE49-F238E27FC236}">
                <a16:creationId xmlns:a16="http://schemas.microsoft.com/office/drawing/2014/main" id="{332B37DE-368B-FF65-B959-CDAD4F39132D}"/>
              </a:ext>
            </a:extLst>
          </p:cNvPr>
          <p:cNvPicPr>
            <a:picLocks noChangeAspect="1"/>
          </p:cNvPicPr>
          <p:nvPr/>
        </p:nvPicPr>
        <p:blipFill>
          <a:blip r:embed="rId2"/>
          <a:stretch>
            <a:fillRect/>
          </a:stretch>
        </p:blipFill>
        <p:spPr>
          <a:xfrm>
            <a:off x="1869057" y="2471526"/>
            <a:ext cx="8461076" cy="4172192"/>
          </a:xfrm>
          <a:prstGeom prst="rect">
            <a:avLst/>
          </a:prstGeom>
        </p:spPr>
      </p:pic>
    </p:spTree>
    <p:extLst>
      <p:ext uri="{BB962C8B-B14F-4D97-AF65-F5344CB8AC3E}">
        <p14:creationId xmlns:p14="http://schemas.microsoft.com/office/powerpoint/2010/main" val="34884975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0F05511-5CA0-5151-F63A-6D22521142B9}"/>
              </a:ext>
            </a:extLst>
          </p:cNvPr>
          <p:cNvSpPr>
            <a:spLocks noGrp="1"/>
          </p:cNvSpPr>
          <p:nvPr>
            <p:ph type="title"/>
          </p:nvPr>
        </p:nvSpPr>
        <p:spPr/>
        <p:txBody>
          <a:bodyPr/>
          <a:lstStyle/>
          <a:p>
            <a:r>
              <a:rPr lang="es-ES" dirty="0"/>
              <a:t>Clase </a:t>
            </a:r>
            <a:r>
              <a:rPr lang="es-ES" dirty="0" err="1"/>
              <a:t>service</a:t>
            </a:r>
          </a:p>
        </p:txBody>
      </p:sp>
      <p:sp>
        <p:nvSpPr>
          <p:cNvPr id="3" name="Marcador de contenido 2">
            <a:extLst>
              <a:ext uri="{FF2B5EF4-FFF2-40B4-BE49-F238E27FC236}">
                <a16:creationId xmlns:a16="http://schemas.microsoft.com/office/drawing/2014/main" id="{41982712-C05F-987D-77EC-C256895769F0}"/>
              </a:ext>
            </a:extLst>
          </p:cNvPr>
          <p:cNvSpPr>
            <a:spLocks noGrp="1"/>
          </p:cNvSpPr>
          <p:nvPr>
            <p:ph idx="1"/>
          </p:nvPr>
        </p:nvSpPr>
        <p:spPr>
          <a:xfrm>
            <a:off x="746893" y="2638044"/>
            <a:ext cx="10804231" cy="3267635"/>
          </a:xfrm>
        </p:spPr>
        <p:txBody>
          <a:bodyPr vert="horz" lIns="91440" tIns="45720" rIns="91440" bIns="45720" rtlCol="0" anchor="t">
            <a:normAutofit lnSpcReduction="10000"/>
          </a:bodyPr>
          <a:lstStyle/>
          <a:p>
            <a:r>
              <a:rPr lang="es-ES" dirty="0"/>
              <a:t>Desde esta capa realizaremos la implementación de los métodos que contendrán toda la lógica de negocios, así como la adaptación de los datos de entidades a objetos de transferencia de datos DTO.  Desde esta capa podemos aplicar la arquitectura interface. </a:t>
            </a:r>
          </a:p>
          <a:p>
            <a:r>
              <a:rPr lang="es-ES" dirty="0"/>
              <a:t>Para definir correctamente un servicio en Spring, debemos utilizar dos anotaciones fundamentales: </a:t>
            </a:r>
            <a:r>
              <a:rPr lang="es-ES" b="1" dirty="0">
                <a:ea typeface="+mn-lt"/>
                <a:cs typeface="+mn-lt"/>
              </a:rPr>
              <a:t>@Service </a:t>
            </a:r>
            <a:r>
              <a:rPr lang="es-ES" dirty="0">
                <a:ea typeface="+mn-lt"/>
                <a:cs typeface="+mn-lt"/>
              </a:rPr>
              <a:t>y</a:t>
            </a:r>
            <a:r>
              <a:rPr lang="es-ES" b="1" dirty="0">
                <a:ea typeface="+mn-lt"/>
                <a:cs typeface="+mn-lt"/>
              </a:rPr>
              <a:t> @Transactional.</a:t>
            </a:r>
          </a:p>
          <a:p>
            <a:r>
              <a:rPr lang="es-ES" b="1" dirty="0">
                <a:ea typeface="+mn-lt"/>
                <a:cs typeface="+mn-lt"/>
              </a:rPr>
              <a:t>@Service</a:t>
            </a:r>
            <a:r>
              <a:rPr lang="es-ES" dirty="0">
                <a:ea typeface="+mn-lt"/>
                <a:cs typeface="+mn-lt"/>
              </a:rPr>
              <a:t>: Indica que la clase es un servicio de negocio y que se debe considerar como un </a:t>
            </a:r>
            <a:r>
              <a:rPr lang="es-ES" dirty="0" err="1">
                <a:ea typeface="+mn-lt"/>
                <a:cs typeface="+mn-lt"/>
              </a:rPr>
              <a:t>bean</a:t>
            </a:r>
            <a:r>
              <a:rPr lang="es-ES" dirty="0">
                <a:ea typeface="+mn-lt"/>
                <a:cs typeface="+mn-lt"/>
              </a:rPr>
              <a:t> de Spring. Es una especialización de @Component, que hace que la clase sea </a:t>
            </a:r>
            <a:r>
              <a:rPr lang="es-ES" dirty="0" err="1">
                <a:ea typeface="+mn-lt"/>
                <a:cs typeface="+mn-lt"/>
              </a:rPr>
              <a:t>autodetectada</a:t>
            </a:r>
            <a:r>
              <a:rPr lang="es-ES" dirty="0">
                <a:ea typeface="+mn-lt"/>
                <a:cs typeface="+mn-lt"/>
              </a:rPr>
              <a:t> a través del escaneo de clases de Spring.</a:t>
            </a:r>
          </a:p>
          <a:p>
            <a:r>
              <a:rPr lang="es-ES" b="1" dirty="0">
                <a:ea typeface="+mn-lt"/>
                <a:cs typeface="+mn-lt"/>
              </a:rPr>
              <a:t>@Transactional</a:t>
            </a:r>
            <a:r>
              <a:rPr lang="es-ES" dirty="0">
                <a:ea typeface="+mn-lt"/>
                <a:cs typeface="+mn-lt"/>
              </a:rPr>
              <a:t>: Indica que los métodos de la clase deben ejecutarse dentro de una transacción. Esto significa que todas las operaciones de la base de datos realizadas dentro de esos métodos se considerarán como una única unidad de trabajo, y se aplicarán o revertirán todas juntas.</a:t>
            </a:r>
            <a:endParaRPr lang="es-ES" dirty="0"/>
          </a:p>
        </p:txBody>
      </p:sp>
    </p:spTree>
    <p:extLst>
      <p:ext uri="{BB962C8B-B14F-4D97-AF65-F5344CB8AC3E}">
        <p14:creationId xmlns:p14="http://schemas.microsoft.com/office/powerpoint/2010/main" val="40099314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E9D2DB9-2C13-1A30-D0A2-58FDEA898E40}"/>
              </a:ext>
            </a:extLst>
          </p:cNvPr>
          <p:cNvSpPr>
            <a:spLocks noGrp="1"/>
          </p:cNvSpPr>
          <p:nvPr>
            <p:ph type="title"/>
          </p:nvPr>
        </p:nvSpPr>
        <p:spPr/>
        <p:txBody>
          <a:bodyPr/>
          <a:lstStyle/>
          <a:p>
            <a:r>
              <a:rPr lang="es-ES" dirty="0" err="1"/>
              <a:t>Authentication</a:t>
            </a:r>
            <a:r>
              <a:rPr lang="es-ES" dirty="0"/>
              <a:t> </a:t>
            </a:r>
            <a:r>
              <a:rPr lang="es-ES" dirty="0" err="1"/>
              <a:t>service</a:t>
            </a:r>
          </a:p>
        </p:txBody>
      </p:sp>
      <p:sp>
        <p:nvSpPr>
          <p:cNvPr id="3" name="Marcador de contenido 2">
            <a:extLst>
              <a:ext uri="{FF2B5EF4-FFF2-40B4-BE49-F238E27FC236}">
                <a16:creationId xmlns:a16="http://schemas.microsoft.com/office/drawing/2014/main" id="{8C335B82-B086-EEDD-6037-1E4358743FEA}"/>
              </a:ext>
            </a:extLst>
          </p:cNvPr>
          <p:cNvSpPr>
            <a:spLocks noGrp="1"/>
          </p:cNvSpPr>
          <p:nvPr>
            <p:ph idx="1"/>
          </p:nvPr>
        </p:nvSpPr>
        <p:spPr>
          <a:xfrm>
            <a:off x="2231136" y="2638044"/>
            <a:ext cx="7729728" cy="2058630"/>
          </a:xfrm>
        </p:spPr>
        <p:txBody>
          <a:bodyPr vert="horz" lIns="91440" tIns="45720" rIns="91440" bIns="45720" rtlCol="0" anchor="t">
            <a:noAutofit/>
          </a:bodyPr>
          <a:lstStyle/>
          <a:p>
            <a:r>
              <a:rPr lang="es-ES" sz="2000" dirty="0">
                <a:ea typeface="+mn-lt"/>
                <a:cs typeface="+mn-lt"/>
              </a:rPr>
              <a:t>La clase </a:t>
            </a:r>
            <a:r>
              <a:rPr lang="es-ES" sz="2000" err="1">
                <a:ea typeface="+mn-lt"/>
                <a:cs typeface="+mn-lt"/>
              </a:rPr>
              <a:t>AuthServiceImpl</a:t>
            </a:r>
            <a:r>
              <a:rPr lang="es-ES" sz="2000" dirty="0">
                <a:ea typeface="+mn-lt"/>
                <a:cs typeface="+mn-lt"/>
              </a:rPr>
              <a:t> proporciona la lógica de negocio para el registro y el inicio de sesión de usuarios. Utiliza componentes de Spring como repositorios, servicios JWT y gestores de autenticación para manejar estas operaciones de manera segura y eficiente. También incluye un método para verificar si los datos del usuario ya están en uso antes de permitir un nuevo registro.</a:t>
            </a:r>
            <a:endParaRPr lang="es-ES" sz="2000" dirty="0"/>
          </a:p>
        </p:txBody>
      </p:sp>
      <p:pic>
        <p:nvPicPr>
          <p:cNvPr id="5" name="Imagen 4" descr="Spring Boot: Using JWT without WebSecurityConfigurerAdapter">
            <a:extLst>
              <a:ext uri="{FF2B5EF4-FFF2-40B4-BE49-F238E27FC236}">
                <a16:creationId xmlns:a16="http://schemas.microsoft.com/office/drawing/2014/main" id="{95E95766-86A3-A393-B01B-A19C20408F2A}"/>
              </a:ext>
            </a:extLst>
          </p:cNvPr>
          <p:cNvPicPr>
            <a:picLocks noChangeAspect="1"/>
          </p:cNvPicPr>
          <p:nvPr/>
        </p:nvPicPr>
        <p:blipFill>
          <a:blip r:embed="rId2"/>
          <a:stretch>
            <a:fillRect/>
          </a:stretch>
        </p:blipFill>
        <p:spPr>
          <a:xfrm>
            <a:off x="4724400" y="4702528"/>
            <a:ext cx="2743200" cy="1714500"/>
          </a:xfrm>
          <a:prstGeom prst="rect">
            <a:avLst/>
          </a:prstGeom>
        </p:spPr>
      </p:pic>
    </p:spTree>
    <p:extLst>
      <p:ext uri="{BB962C8B-B14F-4D97-AF65-F5344CB8AC3E}">
        <p14:creationId xmlns:p14="http://schemas.microsoft.com/office/powerpoint/2010/main" val="27350357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F869C5-4730-8721-FDAB-642F7CF01E36}"/>
              </a:ext>
            </a:extLst>
          </p:cNvPr>
          <p:cNvSpPr>
            <a:spLocks noGrp="1"/>
          </p:cNvSpPr>
          <p:nvPr>
            <p:ph type="title"/>
          </p:nvPr>
        </p:nvSpPr>
        <p:spPr>
          <a:xfrm>
            <a:off x="2231136" y="513136"/>
            <a:ext cx="7729728" cy="1188720"/>
          </a:xfrm>
        </p:spPr>
        <p:txBody>
          <a:bodyPr/>
          <a:lstStyle/>
          <a:p>
            <a:r>
              <a:rPr lang="es-ES" dirty="0"/>
              <a:t>Inicio de sesión</a:t>
            </a:r>
          </a:p>
        </p:txBody>
      </p:sp>
      <p:pic>
        <p:nvPicPr>
          <p:cNvPr id="4" name="Marcador de contenido 3" descr="Texto, Correo electrónico&#10;&#10;Descripción generada automáticamente">
            <a:extLst>
              <a:ext uri="{FF2B5EF4-FFF2-40B4-BE49-F238E27FC236}">
                <a16:creationId xmlns:a16="http://schemas.microsoft.com/office/drawing/2014/main" id="{F6B4BB4B-0E97-0732-4C71-AD546874F10D}"/>
              </a:ext>
            </a:extLst>
          </p:cNvPr>
          <p:cNvPicPr>
            <a:picLocks noGrp="1" noChangeAspect="1"/>
          </p:cNvPicPr>
          <p:nvPr>
            <p:ph idx="1"/>
          </p:nvPr>
        </p:nvPicPr>
        <p:blipFill>
          <a:blip r:embed="rId2"/>
          <a:stretch>
            <a:fillRect/>
          </a:stretch>
        </p:blipFill>
        <p:spPr>
          <a:xfrm>
            <a:off x="648986" y="1833711"/>
            <a:ext cx="11246805" cy="4865870"/>
          </a:xfrm>
        </p:spPr>
      </p:pic>
    </p:spTree>
    <p:extLst>
      <p:ext uri="{BB962C8B-B14F-4D97-AF65-F5344CB8AC3E}">
        <p14:creationId xmlns:p14="http://schemas.microsoft.com/office/powerpoint/2010/main" val="10699444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38934B-7906-CF59-7E54-6B3C6A921F60}"/>
              </a:ext>
            </a:extLst>
          </p:cNvPr>
          <p:cNvSpPr>
            <a:spLocks noGrp="1"/>
          </p:cNvSpPr>
          <p:nvPr>
            <p:ph type="title"/>
          </p:nvPr>
        </p:nvSpPr>
        <p:spPr/>
        <p:txBody>
          <a:bodyPr/>
          <a:lstStyle/>
          <a:p>
            <a:r>
              <a:rPr lang="es-ES" dirty="0"/>
              <a:t>Idea principal</a:t>
            </a:r>
          </a:p>
        </p:txBody>
      </p:sp>
      <p:sp>
        <p:nvSpPr>
          <p:cNvPr id="3" name="Marcador de contenido 2">
            <a:extLst>
              <a:ext uri="{FF2B5EF4-FFF2-40B4-BE49-F238E27FC236}">
                <a16:creationId xmlns:a16="http://schemas.microsoft.com/office/drawing/2014/main" id="{E0F651B1-2910-E4D8-0AFB-88673203144C}"/>
              </a:ext>
            </a:extLst>
          </p:cNvPr>
          <p:cNvSpPr>
            <a:spLocks noGrp="1"/>
          </p:cNvSpPr>
          <p:nvPr>
            <p:ph idx="1"/>
          </p:nvPr>
        </p:nvSpPr>
        <p:spPr>
          <a:xfrm>
            <a:off x="2231136" y="2638044"/>
            <a:ext cx="7729728" cy="3442496"/>
          </a:xfrm>
        </p:spPr>
        <p:txBody>
          <a:bodyPr vert="horz" lIns="91440" tIns="45720" rIns="91440" bIns="45720" rtlCol="0" anchor="t">
            <a:normAutofit/>
          </a:bodyPr>
          <a:lstStyle/>
          <a:p>
            <a:r>
              <a:rPr lang="es-ES" dirty="0"/>
              <a:t>La idea es un proyecto que administre las transacciones bancarias básicas entre un usuario, la cuenta bancaria y las transacciones entre los diferentes usuarios. El proyecto debe gestionar, desde la creación de nuevos usuarios, hasta el número de transacciones realizadas por cada usuario. </a:t>
            </a:r>
          </a:p>
          <a:p>
            <a:r>
              <a:rPr lang="es-ES" dirty="0"/>
              <a:t>La idea surgió al tratar de imitar, la aplicación </a:t>
            </a:r>
            <a:r>
              <a:rPr lang="es-ES" dirty="0" err="1"/>
              <a:t>imagin</a:t>
            </a:r>
            <a:r>
              <a:rPr lang="es-ES" dirty="0"/>
              <a:t>, la cual representa un sistema de banco online, donde una de sus funcionalidades es la de emular un sistema de transacciones básico entre los contactos que el usuario tenga en su lista de contactos. </a:t>
            </a:r>
          </a:p>
          <a:p>
            <a:r>
              <a:rPr lang="es-ES" dirty="0"/>
              <a:t>Algo que sí necesita la aplicación de </a:t>
            </a:r>
            <a:r>
              <a:rPr lang="es-ES" dirty="0" err="1"/>
              <a:t>imagin</a:t>
            </a:r>
            <a:r>
              <a:rPr lang="es-ES" dirty="0"/>
              <a:t>, es poder concretar citas para solicitar préstamos a la entidad bancaria. Al tratarse de una plataforma online, no existe la posibilidad de resolver cuestiones de manera presencial. </a:t>
            </a:r>
          </a:p>
          <a:p>
            <a:endParaRPr lang="es-ES" dirty="0"/>
          </a:p>
        </p:txBody>
      </p:sp>
    </p:spTree>
    <p:extLst>
      <p:ext uri="{BB962C8B-B14F-4D97-AF65-F5344CB8AC3E}">
        <p14:creationId xmlns:p14="http://schemas.microsoft.com/office/powerpoint/2010/main" val="26655773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CC5E55B-6FE9-29BF-FBD1-842AEB043C17}"/>
              </a:ext>
            </a:extLst>
          </p:cNvPr>
          <p:cNvSpPr>
            <a:spLocks noGrp="1"/>
          </p:cNvSpPr>
          <p:nvPr>
            <p:ph type="title"/>
          </p:nvPr>
        </p:nvSpPr>
        <p:spPr>
          <a:xfrm>
            <a:off x="2231136" y="315581"/>
            <a:ext cx="7729728" cy="1188720"/>
          </a:xfrm>
        </p:spPr>
        <p:txBody>
          <a:bodyPr/>
          <a:lstStyle/>
          <a:p>
            <a:r>
              <a:rPr lang="es-ES" dirty="0"/>
              <a:t>Controlador de inicio</a:t>
            </a:r>
          </a:p>
        </p:txBody>
      </p:sp>
      <p:pic>
        <p:nvPicPr>
          <p:cNvPr id="4" name="Marcador de contenido 3" descr="Texto&#10;&#10;Descripción generada automáticamente">
            <a:extLst>
              <a:ext uri="{FF2B5EF4-FFF2-40B4-BE49-F238E27FC236}">
                <a16:creationId xmlns:a16="http://schemas.microsoft.com/office/drawing/2014/main" id="{D3308E94-AA79-2B0D-4C9E-0394DCFDFA17}"/>
              </a:ext>
            </a:extLst>
          </p:cNvPr>
          <p:cNvPicPr>
            <a:picLocks noGrp="1" noChangeAspect="1"/>
          </p:cNvPicPr>
          <p:nvPr>
            <p:ph idx="1"/>
          </p:nvPr>
        </p:nvPicPr>
        <p:blipFill>
          <a:blip r:embed="rId2"/>
          <a:stretch>
            <a:fillRect/>
          </a:stretch>
        </p:blipFill>
        <p:spPr>
          <a:xfrm>
            <a:off x="1399001" y="1720822"/>
            <a:ext cx="9393995" cy="4936425"/>
          </a:xfrm>
        </p:spPr>
      </p:pic>
    </p:spTree>
    <p:extLst>
      <p:ext uri="{BB962C8B-B14F-4D97-AF65-F5344CB8AC3E}">
        <p14:creationId xmlns:p14="http://schemas.microsoft.com/office/powerpoint/2010/main" val="40176282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FD9076A-797C-C078-CCEE-624F54F37DC3}"/>
              </a:ext>
            </a:extLst>
          </p:cNvPr>
          <p:cNvSpPr>
            <a:spLocks noGrp="1"/>
          </p:cNvSpPr>
          <p:nvPr>
            <p:ph type="title"/>
          </p:nvPr>
        </p:nvSpPr>
        <p:spPr/>
        <p:txBody>
          <a:bodyPr/>
          <a:lstStyle/>
          <a:p>
            <a:r>
              <a:rPr lang="es-ES" dirty="0"/>
              <a:t>Registro</a:t>
            </a:r>
          </a:p>
        </p:txBody>
      </p:sp>
      <p:pic>
        <p:nvPicPr>
          <p:cNvPr id="4" name="Marcador de contenido 3">
            <a:extLst>
              <a:ext uri="{FF2B5EF4-FFF2-40B4-BE49-F238E27FC236}">
                <a16:creationId xmlns:a16="http://schemas.microsoft.com/office/drawing/2014/main" id="{836AF5B8-1DEE-B040-D2B0-ED4A0524DB50}"/>
              </a:ext>
            </a:extLst>
          </p:cNvPr>
          <p:cNvPicPr>
            <a:picLocks noGrp="1" noChangeAspect="1"/>
          </p:cNvPicPr>
          <p:nvPr>
            <p:ph idx="1"/>
          </p:nvPr>
        </p:nvPicPr>
        <p:blipFill>
          <a:blip r:embed="rId2"/>
          <a:stretch>
            <a:fillRect/>
          </a:stretch>
        </p:blipFill>
        <p:spPr>
          <a:xfrm>
            <a:off x="805913" y="2918457"/>
            <a:ext cx="10580172" cy="2512933"/>
          </a:xfrm>
        </p:spPr>
      </p:pic>
    </p:spTree>
    <p:extLst>
      <p:ext uri="{BB962C8B-B14F-4D97-AF65-F5344CB8AC3E}">
        <p14:creationId xmlns:p14="http://schemas.microsoft.com/office/powerpoint/2010/main" val="24001631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06132EC-6295-F33C-F475-72681B545357}"/>
              </a:ext>
            </a:extLst>
          </p:cNvPr>
          <p:cNvSpPr>
            <a:spLocks noGrp="1"/>
          </p:cNvSpPr>
          <p:nvPr>
            <p:ph type="title"/>
          </p:nvPr>
        </p:nvSpPr>
        <p:spPr>
          <a:xfrm>
            <a:off x="2231136" y="513136"/>
            <a:ext cx="7729728" cy="1188720"/>
          </a:xfrm>
        </p:spPr>
        <p:txBody>
          <a:bodyPr/>
          <a:lstStyle/>
          <a:p>
            <a:r>
              <a:rPr lang="es-ES" dirty="0"/>
              <a:t>Controlador de registro</a:t>
            </a:r>
          </a:p>
        </p:txBody>
      </p:sp>
      <p:pic>
        <p:nvPicPr>
          <p:cNvPr id="4" name="Marcador de contenido 3" descr="Interfaz de usuario gráfica, Texto, Aplicación, Correo electrónico&#10;&#10;Descripción generada automáticamente">
            <a:extLst>
              <a:ext uri="{FF2B5EF4-FFF2-40B4-BE49-F238E27FC236}">
                <a16:creationId xmlns:a16="http://schemas.microsoft.com/office/drawing/2014/main" id="{B3FF5754-85E2-766F-09B0-14A47BB6E62A}"/>
              </a:ext>
            </a:extLst>
          </p:cNvPr>
          <p:cNvPicPr>
            <a:picLocks noGrp="1" noChangeAspect="1"/>
          </p:cNvPicPr>
          <p:nvPr>
            <p:ph idx="1"/>
          </p:nvPr>
        </p:nvPicPr>
        <p:blipFill>
          <a:blip r:embed="rId2"/>
          <a:stretch>
            <a:fillRect/>
          </a:stretch>
        </p:blipFill>
        <p:spPr>
          <a:xfrm>
            <a:off x="839441" y="1847822"/>
            <a:ext cx="10160340" cy="4640093"/>
          </a:xfrm>
        </p:spPr>
      </p:pic>
    </p:spTree>
    <p:extLst>
      <p:ext uri="{BB962C8B-B14F-4D97-AF65-F5344CB8AC3E}">
        <p14:creationId xmlns:p14="http://schemas.microsoft.com/office/powerpoint/2010/main" val="939054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8403A1-BA53-587C-53F3-37C4B685337D}"/>
              </a:ext>
            </a:extLst>
          </p:cNvPr>
          <p:cNvSpPr>
            <a:spLocks noGrp="1"/>
          </p:cNvSpPr>
          <p:nvPr>
            <p:ph type="title"/>
          </p:nvPr>
        </p:nvSpPr>
        <p:spPr/>
        <p:txBody>
          <a:bodyPr/>
          <a:lstStyle/>
          <a:p>
            <a:r>
              <a:rPr lang="es-ES" dirty="0"/>
              <a:t>Objetos de transferencia de datos</a:t>
            </a:r>
          </a:p>
        </p:txBody>
      </p:sp>
      <p:sp>
        <p:nvSpPr>
          <p:cNvPr id="3" name="Marcador de contenido 2">
            <a:extLst>
              <a:ext uri="{FF2B5EF4-FFF2-40B4-BE49-F238E27FC236}">
                <a16:creationId xmlns:a16="http://schemas.microsoft.com/office/drawing/2014/main" id="{B04D0BDA-5BE1-3D78-315C-A5D07037D32B}"/>
              </a:ext>
            </a:extLst>
          </p:cNvPr>
          <p:cNvSpPr>
            <a:spLocks noGrp="1"/>
          </p:cNvSpPr>
          <p:nvPr>
            <p:ph idx="1"/>
          </p:nvPr>
        </p:nvSpPr>
        <p:spPr>
          <a:xfrm>
            <a:off x="1440914" y="2398155"/>
            <a:ext cx="3637506" cy="3708760"/>
          </a:xfrm>
        </p:spPr>
        <p:txBody>
          <a:bodyPr vert="horz" lIns="91440" tIns="45720" rIns="91440" bIns="45720" rtlCol="0" anchor="t">
            <a:normAutofit/>
          </a:bodyPr>
          <a:lstStyle/>
          <a:p>
            <a:r>
              <a:rPr lang="es-ES" sz="2000" dirty="0">
                <a:ea typeface="+mn-lt"/>
                <a:cs typeface="+mn-lt"/>
              </a:rPr>
              <a:t>Utilizar </a:t>
            </a:r>
            <a:r>
              <a:rPr lang="es-ES" sz="2000" err="1">
                <a:ea typeface="+mn-lt"/>
                <a:cs typeface="+mn-lt"/>
              </a:rPr>
              <a:t>DTOs</a:t>
            </a:r>
            <a:r>
              <a:rPr lang="es-ES" sz="2000" dirty="0">
                <a:ea typeface="+mn-lt"/>
                <a:cs typeface="+mn-lt"/>
              </a:rPr>
              <a:t> para modelos de respuesta en Spring proporciona un nivel de abstracción adicional que mejora la modularidad, seguridad, rendimiento y mantenibilidad de la aplicación. Es una práctica recomendada en el desarrollo de aplicaciones modernas y escalables.</a:t>
            </a:r>
            <a:endParaRPr lang="es-ES" sz="2000" dirty="0"/>
          </a:p>
        </p:txBody>
      </p:sp>
      <p:sp>
        <p:nvSpPr>
          <p:cNvPr id="4" name="CuadroTexto 3">
            <a:extLst>
              <a:ext uri="{FF2B5EF4-FFF2-40B4-BE49-F238E27FC236}">
                <a16:creationId xmlns:a16="http://schemas.microsoft.com/office/drawing/2014/main" id="{ACD0F9F2-1A51-74D8-5A05-40836FCE6976}"/>
              </a:ext>
            </a:extLst>
          </p:cNvPr>
          <p:cNvSpPr txBox="1"/>
          <p:nvPr/>
        </p:nvSpPr>
        <p:spPr>
          <a:xfrm>
            <a:off x="5849815" y="2813539"/>
            <a:ext cx="5193323"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342900" indent="-342900">
              <a:buAutoNum type="arabicPeriod"/>
            </a:pPr>
            <a:r>
              <a:rPr lang="es-ES" sz="2000" dirty="0">
                <a:ea typeface="+mn-lt"/>
                <a:cs typeface="+mn-lt"/>
              </a:rPr>
              <a:t>Separación de Responsabilidades</a:t>
            </a:r>
          </a:p>
          <a:p>
            <a:pPr marL="342900" indent="-342900">
              <a:buAutoNum type="arabicPeriod"/>
            </a:pPr>
            <a:r>
              <a:rPr lang="es-ES" sz="2000" dirty="0">
                <a:ea typeface="+mn-lt"/>
                <a:cs typeface="+mn-lt"/>
              </a:rPr>
              <a:t>Control sobre la Exposición de Datos</a:t>
            </a:r>
          </a:p>
          <a:p>
            <a:pPr marL="342900" indent="-342900">
              <a:buAutoNum type="arabicPeriod"/>
            </a:pPr>
            <a:r>
              <a:rPr lang="es-ES" sz="2000" dirty="0">
                <a:ea typeface="+mn-lt"/>
                <a:cs typeface="+mn-lt"/>
              </a:rPr>
              <a:t>Flexibilidad y Evolución Independiente</a:t>
            </a:r>
          </a:p>
          <a:p>
            <a:pPr marL="342900" indent="-342900">
              <a:buAutoNum type="arabicPeriod"/>
            </a:pPr>
            <a:r>
              <a:rPr lang="es-ES" sz="2000" dirty="0">
                <a:ea typeface="+mn-lt"/>
                <a:cs typeface="+mn-lt"/>
              </a:rPr>
              <a:t>Optimización de Recursos</a:t>
            </a:r>
          </a:p>
          <a:p>
            <a:pPr marL="342900" indent="-342900">
              <a:buAutoNum type="arabicPeriod"/>
            </a:pPr>
            <a:r>
              <a:rPr lang="es-ES" sz="2000" dirty="0">
                <a:ea typeface="+mn-lt"/>
                <a:cs typeface="+mn-lt"/>
              </a:rPr>
              <a:t>Mapeo Personalizado</a:t>
            </a:r>
          </a:p>
          <a:p>
            <a:pPr marL="342900" indent="-342900">
              <a:buAutoNum type="arabicPeriod"/>
            </a:pPr>
            <a:r>
              <a:rPr lang="es-ES" sz="2000" dirty="0">
                <a:ea typeface="+mn-lt"/>
                <a:cs typeface="+mn-lt"/>
              </a:rPr>
              <a:t>Documentación Clara y Consistente</a:t>
            </a:r>
            <a:endParaRPr lang="es-ES" sz="2000" dirty="0"/>
          </a:p>
        </p:txBody>
      </p:sp>
    </p:spTree>
    <p:extLst>
      <p:ext uri="{BB962C8B-B14F-4D97-AF65-F5344CB8AC3E}">
        <p14:creationId xmlns:p14="http://schemas.microsoft.com/office/powerpoint/2010/main" val="760502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A18CB8-2E55-4BE6-2C55-E5970B4FBF58}"/>
              </a:ext>
            </a:extLst>
          </p:cNvPr>
          <p:cNvSpPr>
            <a:spLocks noGrp="1"/>
          </p:cNvSpPr>
          <p:nvPr>
            <p:ph type="title"/>
          </p:nvPr>
        </p:nvSpPr>
        <p:spPr>
          <a:xfrm>
            <a:off x="270689" y="417728"/>
            <a:ext cx="3952859" cy="1745311"/>
          </a:xfrm>
        </p:spPr>
        <p:txBody>
          <a:bodyPr/>
          <a:lstStyle/>
          <a:p>
            <a:r>
              <a:rPr lang="es-ES" dirty="0"/>
              <a:t>Migración de tablas con </a:t>
            </a:r>
            <a:r>
              <a:rPr lang="es-ES" dirty="0" err="1"/>
              <a:t>flyway</a:t>
            </a:r>
            <a:endParaRPr lang="es-ES" dirty="0"/>
          </a:p>
        </p:txBody>
      </p:sp>
      <p:sp>
        <p:nvSpPr>
          <p:cNvPr id="3" name="Marcador de contenido 2">
            <a:extLst>
              <a:ext uri="{FF2B5EF4-FFF2-40B4-BE49-F238E27FC236}">
                <a16:creationId xmlns:a16="http://schemas.microsoft.com/office/drawing/2014/main" id="{AC388828-DDC9-834A-30EB-009B6F9EA447}"/>
              </a:ext>
            </a:extLst>
          </p:cNvPr>
          <p:cNvSpPr>
            <a:spLocks noGrp="1"/>
          </p:cNvSpPr>
          <p:nvPr>
            <p:ph idx="1"/>
          </p:nvPr>
        </p:nvSpPr>
        <p:spPr>
          <a:xfrm>
            <a:off x="448719" y="2638044"/>
            <a:ext cx="3952858" cy="2094818"/>
          </a:xfrm>
        </p:spPr>
        <p:txBody>
          <a:bodyPr vert="horz" lIns="91440" tIns="45720" rIns="91440" bIns="45720" rtlCol="0" anchor="t">
            <a:noAutofit/>
          </a:bodyPr>
          <a:lstStyle/>
          <a:p>
            <a:r>
              <a:rPr lang="es-ES" sz="2400" dirty="0"/>
              <a:t>Utilizo </a:t>
            </a:r>
            <a:r>
              <a:rPr lang="es-ES" sz="2400" err="1">
                <a:ea typeface="+mn-lt"/>
                <a:cs typeface="+mn-lt"/>
              </a:rPr>
              <a:t>Flyway</a:t>
            </a:r>
            <a:r>
              <a:rPr lang="es-ES" sz="2400" dirty="0">
                <a:ea typeface="+mn-lt"/>
                <a:cs typeface="+mn-lt"/>
              </a:rPr>
              <a:t> como herramienta de migración de base de datos que me permite versionar y aplicar cambios en la base de datos de manera controlada y repetible. </a:t>
            </a:r>
          </a:p>
        </p:txBody>
      </p:sp>
      <p:pic>
        <p:nvPicPr>
          <p:cNvPr id="5" name="Grabación de pantalla 2024-06-16 a las 23.10.19">
            <a:hlinkClick r:id="" action="ppaction://media"/>
            <a:extLst>
              <a:ext uri="{FF2B5EF4-FFF2-40B4-BE49-F238E27FC236}">
                <a16:creationId xmlns:a16="http://schemas.microsoft.com/office/drawing/2014/main" id="{77210A56-3FED-0C35-17F2-233A6CEEB771}"/>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841461" y="692426"/>
            <a:ext cx="6907213" cy="5486400"/>
          </a:xfrm>
          <a:prstGeom prst="rect">
            <a:avLst/>
          </a:prstGeom>
        </p:spPr>
      </p:pic>
    </p:spTree>
    <p:extLst>
      <p:ext uri="{BB962C8B-B14F-4D97-AF65-F5344CB8AC3E}">
        <p14:creationId xmlns:p14="http://schemas.microsoft.com/office/powerpoint/2010/main" val="346446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56B2E2-88B7-BBBF-9DC3-C6B24244907A}"/>
              </a:ext>
            </a:extLst>
          </p:cNvPr>
          <p:cNvSpPr>
            <a:spLocks noGrp="1"/>
          </p:cNvSpPr>
          <p:nvPr>
            <p:ph type="title"/>
          </p:nvPr>
        </p:nvSpPr>
        <p:spPr>
          <a:xfrm>
            <a:off x="1173328" y="559080"/>
            <a:ext cx="10168128" cy="645381"/>
          </a:xfrm>
        </p:spPr>
        <p:txBody>
          <a:bodyPr>
            <a:normAutofit fontScale="90000"/>
          </a:bodyPr>
          <a:lstStyle/>
          <a:p>
            <a:r>
              <a:rPr lang="es-ES" dirty="0"/>
              <a:t>Vista</a:t>
            </a:r>
          </a:p>
        </p:txBody>
      </p:sp>
      <p:sp>
        <p:nvSpPr>
          <p:cNvPr id="3" name="Marcador de contenido 2">
            <a:extLst>
              <a:ext uri="{FF2B5EF4-FFF2-40B4-BE49-F238E27FC236}">
                <a16:creationId xmlns:a16="http://schemas.microsoft.com/office/drawing/2014/main" id="{5C4B458A-9972-0992-0BC6-4D2490E366EF}"/>
              </a:ext>
            </a:extLst>
          </p:cNvPr>
          <p:cNvSpPr>
            <a:spLocks noGrp="1"/>
          </p:cNvSpPr>
          <p:nvPr>
            <p:ph idx="1"/>
          </p:nvPr>
        </p:nvSpPr>
        <p:spPr>
          <a:xfrm>
            <a:off x="1175221" y="1712759"/>
            <a:ext cx="10168127" cy="2470612"/>
          </a:xfrm>
        </p:spPr>
        <p:txBody>
          <a:bodyPr vert="horz" lIns="91440" tIns="45720" rIns="91440" bIns="45720" rtlCol="0" anchor="t">
            <a:normAutofit lnSpcReduction="10000"/>
          </a:bodyPr>
          <a:lstStyle/>
          <a:p>
            <a:pPr lvl="1"/>
            <a:r>
              <a:rPr lang="es-ES" sz="2000" dirty="0" err="1">
                <a:ea typeface="+mn-lt"/>
                <a:cs typeface="+mn-lt"/>
              </a:rPr>
              <a:t>Thymeleaf</a:t>
            </a:r>
            <a:r>
              <a:rPr lang="es-ES" sz="2000" dirty="0">
                <a:ea typeface="+mn-lt"/>
                <a:cs typeface="+mn-lt"/>
              </a:rPr>
              <a:t> es un motor de plantillas para aplicaciones web que se utiliza principalmente en entornos Java y es compatible con el </a:t>
            </a:r>
            <a:r>
              <a:rPr lang="es-ES" sz="2000" dirty="0" err="1">
                <a:ea typeface="+mn-lt"/>
                <a:cs typeface="+mn-lt"/>
              </a:rPr>
              <a:t>framework</a:t>
            </a:r>
            <a:r>
              <a:rPr lang="es-ES" sz="2000" dirty="0">
                <a:ea typeface="+mn-lt"/>
                <a:cs typeface="+mn-lt"/>
              </a:rPr>
              <a:t> Spring.</a:t>
            </a:r>
            <a:endParaRPr lang="es-ES" sz="2000" dirty="0">
              <a:solidFill>
                <a:srgbClr val="000000"/>
              </a:solidFill>
              <a:ea typeface="+mn-lt"/>
              <a:cs typeface="+mn-lt"/>
            </a:endParaRPr>
          </a:p>
          <a:p>
            <a:pPr marL="457200"/>
            <a:r>
              <a:rPr lang="es-ES" sz="2000">
                <a:ea typeface="+mn-lt"/>
                <a:cs typeface="+mn-lt"/>
              </a:rPr>
              <a:t>Utiliza expresiones Thymeleaf (por ejemplo, ${variable}) para enlazar datos del modelo  (Model) a la vista (View) de manera sencilla y flexible.</a:t>
            </a:r>
            <a:endParaRPr lang="en-US" sz="2000">
              <a:solidFill>
                <a:srgbClr val="000000"/>
              </a:solidFill>
              <a:ea typeface="+mn-lt"/>
              <a:cs typeface="+mn-lt"/>
            </a:endParaRPr>
          </a:p>
          <a:p>
            <a:pPr marL="457200"/>
            <a:r>
              <a:rPr lang="es-ES" sz="2000" dirty="0">
                <a:ea typeface="+mn-lt"/>
                <a:cs typeface="+mn-lt"/>
              </a:rPr>
              <a:t>Permite la validación del lado del cliente utilizando atributos especiales en las etiquetas HTML, lo que mejora la experiencia del usuario final al proporcionar comentarios instantáneos sobre los datos ingresados.</a:t>
            </a:r>
            <a:endParaRPr lang="es-ES" dirty="0"/>
          </a:p>
        </p:txBody>
      </p:sp>
      <p:pic>
        <p:nvPicPr>
          <p:cNvPr id="4" name="Imagen 3" descr="Interfaz de usuario gráfica, Texto, Correo electrónico&#10;&#10;Descripción generada automáticamente">
            <a:extLst>
              <a:ext uri="{FF2B5EF4-FFF2-40B4-BE49-F238E27FC236}">
                <a16:creationId xmlns:a16="http://schemas.microsoft.com/office/drawing/2014/main" id="{164AC8F2-061B-B151-3DFC-C9ED6CFD3D49}"/>
              </a:ext>
            </a:extLst>
          </p:cNvPr>
          <p:cNvPicPr>
            <a:picLocks noChangeAspect="1"/>
          </p:cNvPicPr>
          <p:nvPr/>
        </p:nvPicPr>
        <p:blipFill>
          <a:blip r:embed="rId2"/>
          <a:stretch>
            <a:fillRect/>
          </a:stretch>
        </p:blipFill>
        <p:spPr>
          <a:xfrm>
            <a:off x="1831060" y="4043786"/>
            <a:ext cx="8856454" cy="2646154"/>
          </a:xfrm>
          <a:prstGeom prst="rect">
            <a:avLst/>
          </a:prstGeom>
        </p:spPr>
      </p:pic>
    </p:spTree>
    <p:extLst>
      <p:ext uri="{BB962C8B-B14F-4D97-AF65-F5344CB8AC3E}">
        <p14:creationId xmlns:p14="http://schemas.microsoft.com/office/powerpoint/2010/main" val="41649115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F3A3428A-A4DF-23B5-397D-A2C4E95257ED}"/>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Vista inicio de sesion</a:t>
            </a:r>
          </a:p>
        </p:txBody>
      </p:sp>
      <p:pic>
        <p:nvPicPr>
          <p:cNvPr id="4" name="Marcador de contenido 3" descr="Interfaz de usuario gráfica, Aplicación&#10;&#10;Descripción generada automáticamente">
            <a:extLst>
              <a:ext uri="{FF2B5EF4-FFF2-40B4-BE49-F238E27FC236}">
                <a16:creationId xmlns:a16="http://schemas.microsoft.com/office/drawing/2014/main" id="{5E0C083C-8507-FB9F-F1D0-658298018B78}"/>
              </a:ext>
            </a:extLst>
          </p:cNvPr>
          <p:cNvPicPr>
            <a:picLocks noGrp="1" noChangeAspect="1"/>
          </p:cNvPicPr>
          <p:nvPr>
            <p:ph idx="1"/>
          </p:nvPr>
        </p:nvPicPr>
        <p:blipFill>
          <a:blip r:embed="rId2"/>
          <a:stretch>
            <a:fillRect/>
          </a:stretch>
        </p:blipFill>
        <p:spPr>
          <a:xfrm>
            <a:off x="5975791" y="640080"/>
            <a:ext cx="4894714" cy="5263134"/>
          </a:xfrm>
          <a:prstGeom prst="rect">
            <a:avLst/>
          </a:prstGeom>
        </p:spPr>
      </p:pic>
    </p:spTree>
    <p:extLst>
      <p:ext uri="{BB962C8B-B14F-4D97-AF65-F5344CB8AC3E}">
        <p14:creationId xmlns:p14="http://schemas.microsoft.com/office/powerpoint/2010/main" val="23093857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B564AA79-4AC8-BFA0-BB80-2278EBC091E3}"/>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Vista de registro</a:t>
            </a:r>
          </a:p>
        </p:txBody>
      </p:sp>
      <p:pic>
        <p:nvPicPr>
          <p:cNvPr id="4" name="Marcador de contenido 3" descr="Interfaz de usuario gráfica, Aplicación&#10;&#10;Descripción generada automáticamente">
            <a:extLst>
              <a:ext uri="{FF2B5EF4-FFF2-40B4-BE49-F238E27FC236}">
                <a16:creationId xmlns:a16="http://schemas.microsoft.com/office/drawing/2014/main" id="{4A314B10-474D-FE7D-FDC1-ADD73168FC53}"/>
              </a:ext>
            </a:extLst>
          </p:cNvPr>
          <p:cNvPicPr>
            <a:picLocks noGrp="1" noChangeAspect="1"/>
          </p:cNvPicPr>
          <p:nvPr>
            <p:ph idx="1"/>
          </p:nvPr>
        </p:nvPicPr>
        <p:blipFill>
          <a:blip r:embed="rId2"/>
          <a:stretch>
            <a:fillRect/>
          </a:stretch>
        </p:blipFill>
        <p:spPr>
          <a:xfrm>
            <a:off x="7028417" y="640080"/>
            <a:ext cx="2789461" cy="5263134"/>
          </a:xfrm>
          <a:prstGeom prst="rect">
            <a:avLst/>
          </a:prstGeom>
        </p:spPr>
      </p:pic>
    </p:spTree>
    <p:extLst>
      <p:ext uri="{BB962C8B-B14F-4D97-AF65-F5344CB8AC3E}">
        <p14:creationId xmlns:p14="http://schemas.microsoft.com/office/powerpoint/2010/main" val="2970060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19501C6-F015-4273-AF88-E0F6C8538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CA677DB7-5829-45BD-9754-5EC484CC42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4654296"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5D8DC0D9-0AFB-A990-B443-4562E2E05024}"/>
              </a:ext>
            </a:extLst>
          </p:cNvPr>
          <p:cNvSpPr>
            <a:spLocks noGrp="1"/>
          </p:cNvSpPr>
          <p:nvPr>
            <p:ph type="title"/>
          </p:nvPr>
        </p:nvSpPr>
        <p:spPr>
          <a:xfrm>
            <a:off x="804672" y="2404872"/>
            <a:ext cx="3044950" cy="1627792"/>
          </a:xfrm>
        </p:spPr>
        <p:txBody>
          <a:bodyPr vert="horz" lIns="274320" tIns="182880" rIns="274320" bIns="182880" rtlCol="0" anchor="ctr" anchorCtr="1">
            <a:normAutofit/>
          </a:bodyPr>
          <a:lstStyle/>
          <a:p>
            <a:r>
              <a:rPr lang="en-US"/>
              <a:t>Vista del front</a:t>
            </a:r>
          </a:p>
        </p:txBody>
      </p:sp>
      <p:pic>
        <p:nvPicPr>
          <p:cNvPr id="4" name="Marcador de contenido 3" descr="Interfaz de usuario gráfica, Aplicación, Word&#10;&#10;Descripción generada automáticamente">
            <a:extLst>
              <a:ext uri="{FF2B5EF4-FFF2-40B4-BE49-F238E27FC236}">
                <a16:creationId xmlns:a16="http://schemas.microsoft.com/office/drawing/2014/main" id="{F05D6A26-6887-FC49-3326-83F467FDEF14}"/>
              </a:ext>
            </a:extLst>
          </p:cNvPr>
          <p:cNvPicPr>
            <a:picLocks noGrp="1" noChangeAspect="1"/>
          </p:cNvPicPr>
          <p:nvPr>
            <p:ph idx="1"/>
          </p:nvPr>
        </p:nvPicPr>
        <p:blipFill>
          <a:blip r:embed="rId2"/>
          <a:stretch>
            <a:fillRect/>
          </a:stretch>
        </p:blipFill>
        <p:spPr>
          <a:xfrm>
            <a:off x="5294376" y="1918453"/>
            <a:ext cx="6257544" cy="2706387"/>
          </a:xfrm>
          <a:prstGeom prst="rect">
            <a:avLst/>
          </a:prstGeom>
        </p:spPr>
      </p:pic>
    </p:spTree>
    <p:extLst>
      <p:ext uri="{BB962C8B-B14F-4D97-AF65-F5344CB8AC3E}">
        <p14:creationId xmlns:p14="http://schemas.microsoft.com/office/powerpoint/2010/main" val="34489829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8D0B260-DAA6-0E71-C96A-76596AAC435F}"/>
              </a:ext>
            </a:extLst>
          </p:cNvPr>
          <p:cNvSpPr>
            <a:spLocks noGrp="1"/>
          </p:cNvSpPr>
          <p:nvPr>
            <p:ph type="title"/>
          </p:nvPr>
        </p:nvSpPr>
        <p:spPr/>
        <p:txBody>
          <a:bodyPr/>
          <a:lstStyle/>
          <a:p>
            <a:r>
              <a:rPr lang="es-ES" dirty="0"/>
              <a:t>Tecnologías del proyecto WEB</a:t>
            </a:r>
          </a:p>
        </p:txBody>
      </p:sp>
      <p:sp>
        <p:nvSpPr>
          <p:cNvPr id="3" name="Marcador de contenido 2">
            <a:extLst>
              <a:ext uri="{FF2B5EF4-FFF2-40B4-BE49-F238E27FC236}">
                <a16:creationId xmlns:a16="http://schemas.microsoft.com/office/drawing/2014/main" id="{0DE827DA-1764-8F3B-F822-6CEED3D32721}"/>
              </a:ext>
            </a:extLst>
          </p:cNvPr>
          <p:cNvSpPr>
            <a:spLocks noGrp="1"/>
          </p:cNvSpPr>
          <p:nvPr>
            <p:ph idx="1"/>
          </p:nvPr>
        </p:nvSpPr>
        <p:spPr>
          <a:xfrm>
            <a:off x="2231136" y="2638044"/>
            <a:ext cx="3596847" cy="3889813"/>
          </a:xfrm>
        </p:spPr>
        <p:txBody>
          <a:bodyPr vert="horz" lIns="91440" tIns="45720" rIns="91440" bIns="45720" rtlCol="0" anchor="t">
            <a:normAutofit/>
          </a:bodyPr>
          <a:lstStyle/>
          <a:p>
            <a:r>
              <a:rPr lang="es-ES" sz="2400" dirty="0"/>
              <a:t>Java </a:t>
            </a:r>
            <a:r>
              <a:rPr lang="es-ES" sz="2400" err="1"/>
              <a:t>SpringBoot</a:t>
            </a:r>
            <a:r>
              <a:rPr lang="es-ES" sz="2400" dirty="0"/>
              <a:t> 3</a:t>
            </a:r>
          </a:p>
          <a:p>
            <a:r>
              <a:rPr lang="es-ES" sz="2400" dirty="0"/>
              <a:t>Maven</a:t>
            </a:r>
          </a:p>
          <a:p>
            <a:r>
              <a:rPr lang="es-ES" sz="2400" dirty="0"/>
              <a:t>PostgreSQL</a:t>
            </a:r>
          </a:p>
          <a:p>
            <a:r>
              <a:rPr lang="es-ES" sz="2400" err="1"/>
              <a:t>Swagger</a:t>
            </a:r>
            <a:endParaRPr lang="es-ES" sz="2400"/>
          </a:p>
          <a:p>
            <a:r>
              <a:rPr lang="es-ES" sz="2400" err="1"/>
              <a:t>Model</a:t>
            </a:r>
            <a:r>
              <a:rPr lang="es-ES" sz="2400" dirty="0"/>
              <a:t> </a:t>
            </a:r>
            <a:r>
              <a:rPr lang="es-ES" sz="2400" err="1"/>
              <a:t>Mapper</a:t>
            </a:r>
            <a:r>
              <a:rPr lang="es-ES" sz="2400" dirty="0"/>
              <a:t> </a:t>
            </a:r>
          </a:p>
          <a:p>
            <a:r>
              <a:rPr lang="es-ES" sz="2400" err="1"/>
              <a:t>Flyway</a:t>
            </a:r>
            <a:endParaRPr lang="es-ES" sz="2400"/>
          </a:p>
          <a:p>
            <a:endParaRPr lang="es-ES" dirty="0"/>
          </a:p>
          <a:p>
            <a:endParaRPr lang="es-ES" dirty="0"/>
          </a:p>
          <a:p>
            <a:endParaRPr lang="es-ES" dirty="0"/>
          </a:p>
        </p:txBody>
      </p:sp>
      <p:sp>
        <p:nvSpPr>
          <p:cNvPr id="6" name="Marcador de contenido 2">
            <a:extLst>
              <a:ext uri="{FF2B5EF4-FFF2-40B4-BE49-F238E27FC236}">
                <a16:creationId xmlns:a16="http://schemas.microsoft.com/office/drawing/2014/main" id="{1730AF59-44F4-2A34-15B8-57921CF154E6}"/>
              </a:ext>
            </a:extLst>
          </p:cNvPr>
          <p:cNvSpPr txBox="1">
            <a:spLocks/>
          </p:cNvSpPr>
          <p:nvPr/>
        </p:nvSpPr>
        <p:spPr>
          <a:xfrm>
            <a:off x="6219367" y="2635461"/>
            <a:ext cx="3596847" cy="3889813"/>
          </a:xfrm>
          <a:prstGeom prst="rect">
            <a:avLst/>
          </a:prstGeom>
        </p:spPr>
        <p:txBody>
          <a:bodyPr vert="horz" lIns="91440" tIns="45720" rIns="91440" bIns="45720" rtlCol="0" anchor="t">
            <a:normAutofit/>
          </a:bodyPr>
          <a:lst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s-ES" sz="2400" dirty="0" err="1"/>
              <a:t>SpringSecurity</a:t>
            </a:r>
            <a:endParaRPr lang="es-ES" sz="2400" dirty="0"/>
          </a:p>
          <a:p>
            <a:r>
              <a:rPr lang="es-ES" sz="2400" dirty="0"/>
              <a:t>JWT</a:t>
            </a:r>
          </a:p>
          <a:p>
            <a:r>
              <a:rPr lang="es-ES" sz="2400" dirty="0">
                <a:latin typeface="Gill Sans MT"/>
                <a:cs typeface="Arial"/>
              </a:rPr>
              <a:t>Lombok</a:t>
            </a:r>
            <a:endParaRPr lang="en-US" sz="2400">
              <a:solidFill>
                <a:srgbClr val="000000"/>
              </a:solidFill>
              <a:latin typeface="Gill Sans MT"/>
              <a:cs typeface="Arial"/>
            </a:endParaRPr>
          </a:p>
          <a:p>
            <a:r>
              <a:rPr lang="es-ES" sz="2400" err="1">
                <a:latin typeface="Gill Sans MT"/>
                <a:cs typeface="Arial"/>
              </a:rPr>
              <a:t>JUnit</a:t>
            </a:r>
            <a:r>
              <a:rPr lang="es-ES" sz="2400" dirty="0">
                <a:latin typeface="Gill Sans MT"/>
                <a:cs typeface="Arial"/>
              </a:rPr>
              <a:t> (</a:t>
            </a:r>
            <a:r>
              <a:rPr lang="es-ES" sz="2400" err="1">
                <a:latin typeface="Gill Sans MT"/>
                <a:cs typeface="Arial"/>
              </a:rPr>
              <a:t>Jupiter</a:t>
            </a:r>
            <a:r>
              <a:rPr lang="es-ES" sz="2400" dirty="0">
                <a:latin typeface="Gill Sans MT"/>
                <a:cs typeface="Arial"/>
              </a:rPr>
              <a:t> y </a:t>
            </a:r>
            <a:r>
              <a:rPr lang="es-ES" sz="2400" err="1">
                <a:latin typeface="Gill Sans MT"/>
                <a:cs typeface="Arial"/>
              </a:rPr>
              <a:t>Mockito</a:t>
            </a:r>
            <a:r>
              <a:rPr lang="es-ES" sz="2400" dirty="0">
                <a:latin typeface="Gill Sans MT"/>
                <a:cs typeface="Arial"/>
              </a:rPr>
              <a:t>)</a:t>
            </a:r>
            <a:endParaRPr lang="en-US" sz="2400">
              <a:solidFill>
                <a:srgbClr val="000000"/>
              </a:solidFill>
              <a:latin typeface="Gill Sans MT"/>
              <a:cs typeface="Arial"/>
            </a:endParaRPr>
          </a:p>
          <a:p>
            <a:r>
              <a:rPr lang="es-ES" sz="2400" err="1">
                <a:latin typeface="Gill Sans MT"/>
                <a:cs typeface="Arial"/>
              </a:rPr>
              <a:t>Thymeleaf</a:t>
            </a:r>
            <a:r>
              <a:rPr lang="es-ES" sz="2400" dirty="0">
                <a:latin typeface="Gill Sans MT"/>
                <a:cs typeface="Arial"/>
              </a:rPr>
              <a:t> </a:t>
            </a:r>
            <a:endParaRPr lang="es-ES" sz="2400">
              <a:latin typeface="Gill Sans MT"/>
            </a:endParaRPr>
          </a:p>
          <a:p>
            <a:endParaRPr lang="es-ES" sz="2000" dirty="0"/>
          </a:p>
          <a:p>
            <a:endParaRPr lang="es-ES" sz="2000" dirty="0"/>
          </a:p>
          <a:p>
            <a:endParaRPr lang="es-ES" dirty="0"/>
          </a:p>
        </p:txBody>
      </p:sp>
      <p:pic>
        <p:nvPicPr>
          <p:cNvPr id="4" name="Imagen 3" descr="Spring | Spring Trademark Guidelines">
            <a:extLst>
              <a:ext uri="{FF2B5EF4-FFF2-40B4-BE49-F238E27FC236}">
                <a16:creationId xmlns:a16="http://schemas.microsoft.com/office/drawing/2014/main" id="{74061F14-29A0-967C-121D-A3CB6283CFE3}"/>
              </a:ext>
            </a:extLst>
          </p:cNvPr>
          <p:cNvPicPr>
            <a:picLocks noChangeAspect="1"/>
          </p:cNvPicPr>
          <p:nvPr/>
        </p:nvPicPr>
        <p:blipFill>
          <a:blip r:embed="rId2"/>
          <a:stretch>
            <a:fillRect/>
          </a:stretch>
        </p:blipFill>
        <p:spPr>
          <a:xfrm>
            <a:off x="1999883" y="2638792"/>
            <a:ext cx="478450" cy="443280"/>
          </a:xfrm>
          <a:prstGeom prst="rect">
            <a:avLst/>
          </a:prstGeom>
        </p:spPr>
      </p:pic>
      <p:pic>
        <p:nvPicPr>
          <p:cNvPr id="5" name="Imagen 4" descr="Icon request: Maven · Issue #430 · devicons/devicon · GitHub">
            <a:extLst>
              <a:ext uri="{FF2B5EF4-FFF2-40B4-BE49-F238E27FC236}">
                <a16:creationId xmlns:a16="http://schemas.microsoft.com/office/drawing/2014/main" id="{EF015AE1-C26C-33FE-9CBF-B54A0F49E591}"/>
              </a:ext>
            </a:extLst>
          </p:cNvPr>
          <p:cNvPicPr>
            <a:picLocks noChangeAspect="1"/>
          </p:cNvPicPr>
          <p:nvPr/>
        </p:nvPicPr>
        <p:blipFill>
          <a:blip r:embed="rId3"/>
          <a:stretch>
            <a:fillRect/>
          </a:stretch>
        </p:blipFill>
        <p:spPr>
          <a:xfrm>
            <a:off x="1999882" y="3201499"/>
            <a:ext cx="478449" cy="443280"/>
          </a:xfrm>
          <a:prstGeom prst="rect">
            <a:avLst/>
          </a:prstGeom>
        </p:spPr>
      </p:pic>
      <p:pic>
        <p:nvPicPr>
          <p:cNvPr id="7" name="Imagen 6" descr="Archivo:Postgresql elephant.svg - Wikipedia, la enciclopedia libre">
            <a:extLst>
              <a:ext uri="{FF2B5EF4-FFF2-40B4-BE49-F238E27FC236}">
                <a16:creationId xmlns:a16="http://schemas.microsoft.com/office/drawing/2014/main" id="{43C3D750-DA69-D84A-E25E-75B8EFEC62EC}"/>
              </a:ext>
            </a:extLst>
          </p:cNvPr>
          <p:cNvPicPr>
            <a:picLocks noChangeAspect="1"/>
          </p:cNvPicPr>
          <p:nvPr/>
        </p:nvPicPr>
        <p:blipFill>
          <a:blip r:embed="rId4"/>
          <a:stretch>
            <a:fillRect/>
          </a:stretch>
        </p:blipFill>
        <p:spPr>
          <a:xfrm>
            <a:off x="2004647" y="3644089"/>
            <a:ext cx="468922" cy="449054"/>
          </a:xfrm>
          <a:prstGeom prst="rect">
            <a:avLst/>
          </a:prstGeom>
        </p:spPr>
      </p:pic>
      <p:pic>
        <p:nvPicPr>
          <p:cNvPr id="8" name="Imagen 7" descr="Archivo:Swagger-logo.png - Wikipedia, la enciclopedia libre">
            <a:extLst>
              <a:ext uri="{FF2B5EF4-FFF2-40B4-BE49-F238E27FC236}">
                <a16:creationId xmlns:a16="http://schemas.microsoft.com/office/drawing/2014/main" id="{10E05BE4-B418-260A-0754-93EDC4C293EA}"/>
              </a:ext>
            </a:extLst>
          </p:cNvPr>
          <p:cNvPicPr>
            <a:picLocks noChangeAspect="1"/>
          </p:cNvPicPr>
          <p:nvPr/>
        </p:nvPicPr>
        <p:blipFill>
          <a:blip r:embed="rId5"/>
          <a:stretch>
            <a:fillRect/>
          </a:stretch>
        </p:blipFill>
        <p:spPr>
          <a:xfrm>
            <a:off x="2001715" y="4117731"/>
            <a:ext cx="474785" cy="463062"/>
          </a:xfrm>
          <a:prstGeom prst="rect">
            <a:avLst/>
          </a:prstGeom>
        </p:spPr>
      </p:pic>
      <p:pic>
        <p:nvPicPr>
          <p:cNvPr id="9" name="Imagen 8" descr="ModelMapper · GitHub">
            <a:extLst>
              <a:ext uri="{FF2B5EF4-FFF2-40B4-BE49-F238E27FC236}">
                <a16:creationId xmlns:a16="http://schemas.microsoft.com/office/drawing/2014/main" id="{150B334B-34A5-68A4-7632-25034E4F922A}"/>
              </a:ext>
            </a:extLst>
          </p:cNvPr>
          <p:cNvPicPr>
            <a:picLocks noChangeAspect="1"/>
          </p:cNvPicPr>
          <p:nvPr/>
        </p:nvPicPr>
        <p:blipFill>
          <a:blip r:embed="rId6"/>
          <a:stretch>
            <a:fillRect/>
          </a:stretch>
        </p:blipFill>
        <p:spPr>
          <a:xfrm>
            <a:off x="2001716" y="4598377"/>
            <a:ext cx="474785" cy="463061"/>
          </a:xfrm>
          <a:prstGeom prst="rect">
            <a:avLst/>
          </a:prstGeom>
        </p:spPr>
      </p:pic>
      <p:pic>
        <p:nvPicPr>
          <p:cNvPr id="10" name="Imagen 9" descr="Philip Liddell, Author at Flyway">
            <a:extLst>
              <a:ext uri="{FF2B5EF4-FFF2-40B4-BE49-F238E27FC236}">
                <a16:creationId xmlns:a16="http://schemas.microsoft.com/office/drawing/2014/main" id="{07E6DA8D-EAF1-E536-70A7-26BA329017FF}"/>
              </a:ext>
            </a:extLst>
          </p:cNvPr>
          <p:cNvPicPr>
            <a:picLocks noChangeAspect="1"/>
          </p:cNvPicPr>
          <p:nvPr/>
        </p:nvPicPr>
        <p:blipFill>
          <a:blip r:embed="rId7"/>
          <a:stretch>
            <a:fillRect/>
          </a:stretch>
        </p:blipFill>
        <p:spPr>
          <a:xfrm>
            <a:off x="2004646" y="5070231"/>
            <a:ext cx="504093" cy="574431"/>
          </a:xfrm>
          <a:prstGeom prst="rect">
            <a:avLst/>
          </a:prstGeom>
        </p:spPr>
      </p:pic>
      <p:pic>
        <p:nvPicPr>
          <p:cNvPr id="11" name="Imagen 10" descr="Spring Security - Reviews, Pros &amp; Cons | Companies using Spring Security">
            <a:extLst>
              <a:ext uri="{FF2B5EF4-FFF2-40B4-BE49-F238E27FC236}">
                <a16:creationId xmlns:a16="http://schemas.microsoft.com/office/drawing/2014/main" id="{80938517-C11F-2CC7-F6B6-31B0E2A204AB}"/>
              </a:ext>
            </a:extLst>
          </p:cNvPr>
          <p:cNvPicPr>
            <a:picLocks noChangeAspect="1"/>
          </p:cNvPicPr>
          <p:nvPr/>
        </p:nvPicPr>
        <p:blipFill>
          <a:blip r:embed="rId8"/>
          <a:stretch>
            <a:fillRect/>
          </a:stretch>
        </p:blipFill>
        <p:spPr>
          <a:xfrm>
            <a:off x="5893777" y="2593731"/>
            <a:ext cx="638909" cy="603740"/>
          </a:xfrm>
          <a:prstGeom prst="rect">
            <a:avLst/>
          </a:prstGeom>
        </p:spPr>
      </p:pic>
      <p:pic>
        <p:nvPicPr>
          <p:cNvPr id="12" name="Imagen 11" descr="Jwt Logotipo Vector - Descarga Gratis SVG | Worldvectorlogo">
            <a:extLst>
              <a:ext uri="{FF2B5EF4-FFF2-40B4-BE49-F238E27FC236}">
                <a16:creationId xmlns:a16="http://schemas.microsoft.com/office/drawing/2014/main" id="{3BDD4104-3129-F892-F412-000A28043711}"/>
              </a:ext>
            </a:extLst>
          </p:cNvPr>
          <p:cNvPicPr>
            <a:picLocks noChangeAspect="1"/>
          </p:cNvPicPr>
          <p:nvPr/>
        </p:nvPicPr>
        <p:blipFill>
          <a:blip r:embed="rId9"/>
          <a:stretch>
            <a:fillRect/>
          </a:stretch>
        </p:blipFill>
        <p:spPr>
          <a:xfrm>
            <a:off x="5997452" y="3166330"/>
            <a:ext cx="443280" cy="443280"/>
          </a:xfrm>
          <a:prstGeom prst="rect">
            <a:avLst/>
          </a:prstGeom>
        </p:spPr>
      </p:pic>
      <p:pic>
        <p:nvPicPr>
          <p:cNvPr id="13" name="Imagen 12" descr="Project Lombok · GitHub">
            <a:extLst>
              <a:ext uri="{FF2B5EF4-FFF2-40B4-BE49-F238E27FC236}">
                <a16:creationId xmlns:a16="http://schemas.microsoft.com/office/drawing/2014/main" id="{59B2A290-C8F8-7237-638F-A43A2397B4EB}"/>
              </a:ext>
            </a:extLst>
          </p:cNvPr>
          <p:cNvPicPr>
            <a:picLocks noChangeAspect="1"/>
          </p:cNvPicPr>
          <p:nvPr/>
        </p:nvPicPr>
        <p:blipFill>
          <a:blip r:embed="rId10"/>
          <a:stretch>
            <a:fillRect/>
          </a:stretch>
        </p:blipFill>
        <p:spPr>
          <a:xfrm>
            <a:off x="6098930" y="3607776"/>
            <a:ext cx="427894" cy="521678"/>
          </a:xfrm>
          <a:prstGeom prst="rect">
            <a:avLst/>
          </a:prstGeom>
        </p:spPr>
      </p:pic>
      <p:pic>
        <p:nvPicPr>
          <p:cNvPr id="14" name="Imagen 13" descr="Spring Framework Modelo de anotación java – View – Controller Software  Framework, Thymeleaf, hoja, clase png | PNGEgg">
            <a:extLst>
              <a:ext uri="{FF2B5EF4-FFF2-40B4-BE49-F238E27FC236}">
                <a16:creationId xmlns:a16="http://schemas.microsoft.com/office/drawing/2014/main" id="{ABC24E58-CE18-0CA0-35DF-A951B199F693}"/>
              </a:ext>
            </a:extLst>
          </p:cNvPr>
          <p:cNvPicPr>
            <a:picLocks noChangeAspect="1"/>
          </p:cNvPicPr>
          <p:nvPr/>
        </p:nvPicPr>
        <p:blipFill>
          <a:blip r:embed="rId11"/>
          <a:stretch>
            <a:fillRect/>
          </a:stretch>
        </p:blipFill>
        <p:spPr>
          <a:xfrm>
            <a:off x="5650522" y="4577861"/>
            <a:ext cx="879232" cy="504094"/>
          </a:xfrm>
          <a:prstGeom prst="rect">
            <a:avLst/>
          </a:prstGeom>
        </p:spPr>
      </p:pic>
    </p:spTree>
    <p:extLst>
      <p:ext uri="{BB962C8B-B14F-4D97-AF65-F5344CB8AC3E}">
        <p14:creationId xmlns:p14="http://schemas.microsoft.com/office/powerpoint/2010/main" val="2269779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DEDD783-7755-8051-22BA-ED2B5F8848CD}"/>
              </a:ext>
            </a:extLst>
          </p:cNvPr>
          <p:cNvSpPr>
            <a:spLocks noGrp="1"/>
          </p:cNvSpPr>
          <p:nvPr>
            <p:ph type="title"/>
          </p:nvPr>
        </p:nvSpPr>
        <p:spPr>
          <a:xfrm>
            <a:off x="128580" y="273248"/>
            <a:ext cx="3962062" cy="1324187"/>
          </a:xfrm>
        </p:spPr>
        <p:txBody>
          <a:bodyPr>
            <a:normAutofit fontScale="90000"/>
          </a:bodyPr>
          <a:lstStyle/>
          <a:p>
            <a:r>
              <a:rPr lang="es-ES" dirty="0"/>
              <a:t>Diagrama </a:t>
            </a:r>
            <a:br>
              <a:rPr lang="es-ES" dirty="0"/>
            </a:br>
            <a:r>
              <a:rPr lang="es-ES" sz="2400" dirty="0"/>
              <a:t>entidad/Relación</a:t>
            </a:r>
            <a:br>
              <a:rPr lang="es-ES" dirty="0"/>
            </a:br>
            <a:endParaRPr lang="es-ES" dirty="0"/>
          </a:p>
        </p:txBody>
      </p:sp>
      <p:pic>
        <p:nvPicPr>
          <p:cNvPr id="3" name="Imagen 2" descr="Imagen que contiene Texto&#10;&#10;Descripción generada automáticamente">
            <a:extLst>
              <a:ext uri="{FF2B5EF4-FFF2-40B4-BE49-F238E27FC236}">
                <a16:creationId xmlns:a16="http://schemas.microsoft.com/office/drawing/2014/main" id="{45D68AE5-85D3-D766-7EC0-8D1BCDEB2C77}"/>
              </a:ext>
            </a:extLst>
          </p:cNvPr>
          <p:cNvPicPr>
            <a:picLocks noChangeAspect="1"/>
          </p:cNvPicPr>
          <p:nvPr/>
        </p:nvPicPr>
        <p:blipFill>
          <a:blip r:embed="rId2"/>
          <a:stretch>
            <a:fillRect/>
          </a:stretch>
        </p:blipFill>
        <p:spPr>
          <a:xfrm>
            <a:off x="4308593" y="277602"/>
            <a:ext cx="7118874" cy="6386688"/>
          </a:xfrm>
          <a:prstGeom prst="rect">
            <a:avLst/>
          </a:prstGeom>
        </p:spPr>
      </p:pic>
      <p:sp>
        <p:nvSpPr>
          <p:cNvPr id="6" name="Título 1">
            <a:extLst>
              <a:ext uri="{FF2B5EF4-FFF2-40B4-BE49-F238E27FC236}">
                <a16:creationId xmlns:a16="http://schemas.microsoft.com/office/drawing/2014/main" id="{41CB05EC-DA94-62C4-BEB2-0A26FE34FA94}"/>
              </a:ext>
            </a:extLst>
          </p:cNvPr>
          <p:cNvSpPr txBox="1">
            <a:spLocks/>
          </p:cNvSpPr>
          <p:nvPr/>
        </p:nvSpPr>
        <p:spPr bwMode="black">
          <a:xfrm>
            <a:off x="128580" y="1961371"/>
            <a:ext cx="3962062" cy="4524587"/>
          </a:xfrm>
          <a:prstGeom prst="rect">
            <a:avLst/>
          </a:prstGeom>
          <a:solidFill>
            <a:srgbClr val="FFFFFF"/>
          </a:solidFill>
          <a:ln w="31750" cap="sq">
            <a:solidFill>
              <a:srgbClr val="404040"/>
            </a:solidFill>
            <a:miter lim="800000"/>
          </a:ln>
        </p:spPr>
        <p:txBody>
          <a:bodyPr vert="horz" lIns="182880" tIns="182880" rIns="182880" bIns="182880" rtlCol="0" anchor="ct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s-ES" dirty="0"/>
              <a:t>Tablas:</a:t>
            </a:r>
          </a:p>
          <a:p>
            <a:pPr marL="457200" indent="-457200" algn="l">
              <a:lnSpc>
                <a:spcPct val="90000"/>
              </a:lnSpc>
              <a:spcBef>
                <a:spcPct val="0"/>
              </a:spcBef>
              <a:buFont typeface="Arial"/>
              <a:buChar char="•"/>
            </a:pPr>
            <a:r>
              <a:rPr lang="es-ES" sz="2400" cap="all" spc="200" dirty="0">
                <a:solidFill>
                  <a:srgbClr val="262626"/>
                </a:solidFill>
              </a:rPr>
              <a:t>Usuario</a:t>
            </a:r>
          </a:p>
          <a:p>
            <a:pPr marL="457200" indent="-457200" algn="l">
              <a:lnSpc>
                <a:spcPct val="90000"/>
              </a:lnSpc>
              <a:spcBef>
                <a:spcPct val="0"/>
              </a:spcBef>
              <a:buFont typeface="Arial"/>
              <a:buChar char="•"/>
            </a:pPr>
            <a:r>
              <a:rPr lang="es-ES" sz="2400" cap="all" spc="200" err="1">
                <a:solidFill>
                  <a:srgbClr val="262626"/>
                </a:solidFill>
              </a:rPr>
              <a:t>Operación_A</a:t>
            </a:r>
            <a:endParaRPr lang="es-ES" sz="2400" cap="all" spc="200" dirty="0">
              <a:solidFill>
                <a:srgbClr val="262626"/>
              </a:solidFill>
            </a:endParaRPr>
          </a:p>
          <a:p>
            <a:pPr marL="457200" indent="-457200" algn="l">
              <a:lnSpc>
                <a:spcPct val="90000"/>
              </a:lnSpc>
              <a:spcBef>
                <a:spcPct val="0"/>
              </a:spcBef>
              <a:buFont typeface="Arial"/>
              <a:buChar char="•"/>
            </a:pPr>
            <a:r>
              <a:rPr lang="es-ES" sz="2400" cap="all" spc="200" dirty="0">
                <a:solidFill>
                  <a:srgbClr val="262626"/>
                </a:solidFill>
                <a:ea typeface="+mj-lt"/>
                <a:cs typeface="+mj-lt"/>
              </a:rPr>
              <a:t>OPERACIÓN_B</a:t>
            </a:r>
          </a:p>
          <a:p>
            <a:pPr marL="457200" indent="-457200" algn="l">
              <a:lnSpc>
                <a:spcPct val="90000"/>
              </a:lnSpc>
              <a:spcBef>
                <a:spcPct val="0"/>
              </a:spcBef>
              <a:buFont typeface="Arial"/>
              <a:buChar char="•"/>
            </a:pPr>
            <a:r>
              <a:rPr lang="es-ES" sz="2400" cap="all" spc="200" dirty="0">
                <a:solidFill>
                  <a:srgbClr val="262626"/>
                </a:solidFill>
              </a:rPr>
              <a:t>Tarjeta</a:t>
            </a:r>
          </a:p>
          <a:p>
            <a:pPr marL="457200" indent="-457200" algn="l">
              <a:lnSpc>
                <a:spcPct val="90000"/>
              </a:lnSpc>
              <a:spcBef>
                <a:spcPct val="0"/>
              </a:spcBef>
              <a:buFont typeface="Arial"/>
              <a:buChar char="•"/>
            </a:pPr>
            <a:r>
              <a:rPr lang="es-ES" sz="2400" cap="all" spc="200" dirty="0">
                <a:solidFill>
                  <a:srgbClr val="262626"/>
                </a:solidFill>
              </a:rPr>
              <a:t>Ahorros</a:t>
            </a:r>
          </a:p>
          <a:p>
            <a:pPr marL="457200" indent="-457200" algn="l">
              <a:lnSpc>
                <a:spcPct val="90000"/>
              </a:lnSpc>
              <a:spcBef>
                <a:spcPct val="0"/>
              </a:spcBef>
              <a:buFont typeface="Arial"/>
              <a:buChar char="•"/>
            </a:pPr>
            <a:r>
              <a:rPr lang="es-ES" sz="2400" cap="all" spc="200" dirty="0">
                <a:solidFill>
                  <a:srgbClr val="262626"/>
                </a:solidFill>
              </a:rPr>
              <a:t>Destinatario</a:t>
            </a:r>
          </a:p>
          <a:p>
            <a:pPr marL="457200" indent="-457200" algn="l">
              <a:lnSpc>
                <a:spcPct val="90000"/>
              </a:lnSpc>
              <a:spcBef>
                <a:spcPct val="0"/>
              </a:spcBef>
              <a:buFont typeface="Arial"/>
              <a:buChar char="•"/>
            </a:pPr>
            <a:r>
              <a:rPr lang="es-ES" sz="2400" cap="all" spc="200" dirty="0">
                <a:solidFill>
                  <a:srgbClr val="262626"/>
                </a:solidFill>
              </a:rPr>
              <a:t>Cita</a:t>
            </a:r>
          </a:p>
          <a:p>
            <a:pPr marL="457200" indent="-457200" algn="l">
              <a:lnSpc>
                <a:spcPct val="90000"/>
              </a:lnSpc>
              <a:spcBef>
                <a:spcPct val="0"/>
              </a:spcBef>
              <a:buFont typeface="Arial"/>
              <a:buChar char="•"/>
            </a:pPr>
            <a:r>
              <a:rPr lang="es-ES" sz="2400" cap="all" spc="200" dirty="0">
                <a:solidFill>
                  <a:srgbClr val="262626"/>
                </a:solidFill>
              </a:rPr>
              <a:t>Rol</a:t>
            </a:r>
          </a:p>
          <a:p>
            <a:pPr marL="457200" indent="-457200" algn="l">
              <a:lnSpc>
                <a:spcPct val="90000"/>
              </a:lnSpc>
              <a:spcBef>
                <a:spcPct val="0"/>
              </a:spcBef>
              <a:buFont typeface="Arial"/>
              <a:buChar char="•"/>
            </a:pPr>
            <a:r>
              <a:rPr lang="es-ES" sz="2400" cap="all" spc="200" err="1">
                <a:solidFill>
                  <a:srgbClr val="262626"/>
                </a:solidFill>
              </a:rPr>
              <a:t>Rol_usuarios</a:t>
            </a:r>
            <a:br>
              <a:rPr lang="es-ES" cap="all" spc="200" dirty="0"/>
            </a:br>
            <a:endParaRPr lang="es-ES" cap="all" spc="200">
              <a:solidFill>
                <a:srgbClr val="262626"/>
              </a:solidFill>
            </a:endParaRPr>
          </a:p>
        </p:txBody>
      </p:sp>
    </p:spTree>
    <p:extLst>
      <p:ext uri="{BB962C8B-B14F-4D97-AF65-F5344CB8AC3E}">
        <p14:creationId xmlns:p14="http://schemas.microsoft.com/office/powerpoint/2010/main" val="42625151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D59331C-5845-A4BA-1854-C5FB86C5DB9F}"/>
              </a:ext>
            </a:extLst>
          </p:cNvPr>
          <p:cNvSpPr>
            <a:spLocks noGrp="1"/>
          </p:cNvSpPr>
          <p:nvPr>
            <p:ph type="title"/>
          </p:nvPr>
        </p:nvSpPr>
        <p:spPr/>
        <p:txBody>
          <a:bodyPr/>
          <a:lstStyle/>
          <a:p>
            <a:r>
              <a:rPr lang="es-ES" dirty="0"/>
              <a:t>Entidades</a:t>
            </a:r>
          </a:p>
        </p:txBody>
      </p:sp>
      <p:sp>
        <p:nvSpPr>
          <p:cNvPr id="3" name="CuadroTexto 2">
            <a:extLst>
              <a:ext uri="{FF2B5EF4-FFF2-40B4-BE49-F238E27FC236}">
                <a16:creationId xmlns:a16="http://schemas.microsoft.com/office/drawing/2014/main" id="{61C88709-A97D-62D2-F4D1-66E880A8B00D}"/>
              </a:ext>
            </a:extLst>
          </p:cNvPr>
          <p:cNvSpPr txBox="1"/>
          <p:nvPr/>
        </p:nvSpPr>
        <p:spPr>
          <a:xfrm>
            <a:off x="1066799" y="2543908"/>
            <a:ext cx="10163907" cy="258532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Dentro de la aplicación, cada usuario posee una cuenta que puede ser de ahorros o bien una cuenta asociada a la tarjeta. Cada una de ellas será única de cada usuario. A su vez, cada cuenta puede realizar un tipo de operaciones en cuestión, lo que sería transferencias. Cada cuenta puede realizar varias operaciones, y no pueden existir dos operaciones idénticas.</a:t>
            </a:r>
          </a:p>
          <a:p>
            <a:endParaRPr lang="es-ES" dirty="0"/>
          </a:p>
          <a:p>
            <a:r>
              <a:rPr lang="es-ES" dirty="0"/>
              <a:t>Por otro lado, las operaciones pueden realizarse entre cuentas del mismo usuario, o bien realizarse hacia otros destinatarios. Cada usuario puede tener más de un destinatario. Además, los usuarios pueden realizar peticiones de citas a las distintas sucursales. Por último, la aplicación posee un sistema de roles por el cual se le otorgan permisos a cada usuario, que pueden ser de dos tipos, usuario o administrador. </a:t>
            </a:r>
          </a:p>
        </p:txBody>
      </p:sp>
    </p:spTree>
    <p:extLst>
      <p:ext uri="{BB962C8B-B14F-4D97-AF65-F5344CB8AC3E}">
        <p14:creationId xmlns:p14="http://schemas.microsoft.com/office/powerpoint/2010/main" val="27659844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3D9B6CF-87DD-47C7-B38D-7C5353D4DC9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6B2C53A3-B2F2-9572-6D89-F1E89B0AAF8E}"/>
              </a:ext>
            </a:extLst>
          </p:cNvPr>
          <p:cNvSpPr>
            <a:spLocks noGrp="1"/>
          </p:cNvSpPr>
          <p:nvPr>
            <p:ph type="title"/>
          </p:nvPr>
        </p:nvSpPr>
        <p:spPr>
          <a:xfrm>
            <a:off x="876560" y="638355"/>
            <a:ext cx="3044952" cy="1898904"/>
          </a:xfrm>
        </p:spPr>
        <p:txBody>
          <a:bodyPr vert="horz" lIns="274320" tIns="182880" rIns="274320" bIns="182880" rtlCol="0" anchor="ctr" anchorCtr="1">
            <a:normAutofit/>
          </a:bodyPr>
          <a:lstStyle/>
          <a:p>
            <a:r>
              <a:rPr lang="en-US" sz="2200"/>
              <a:t>ARQUITECTURA MVC</a:t>
            </a:r>
          </a:p>
        </p:txBody>
      </p:sp>
      <p:sp>
        <p:nvSpPr>
          <p:cNvPr id="10" name="Rectangle 9">
            <a:extLst>
              <a:ext uri="{FF2B5EF4-FFF2-40B4-BE49-F238E27FC236}">
                <a16:creationId xmlns:a16="http://schemas.microsoft.com/office/drawing/2014/main" id="{EFE2328B-DA12-4B90-BD82-3CCF13AF6C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640080"/>
            <a:ext cx="6897625" cy="5263134"/>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F77FF0B6-332F-4842-A5F8-EA360BD5FF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0412" y="802767"/>
            <a:ext cx="6565392" cy="49377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Imagen 2" descr="Diagrama&#10;&#10;Descripción generada automáticamente">
            <a:extLst>
              <a:ext uri="{FF2B5EF4-FFF2-40B4-BE49-F238E27FC236}">
                <a16:creationId xmlns:a16="http://schemas.microsoft.com/office/drawing/2014/main" id="{48EF74E2-CE91-5A4E-6AF3-97BA0530C67C}"/>
              </a:ext>
            </a:extLst>
          </p:cNvPr>
          <p:cNvPicPr>
            <a:picLocks noChangeAspect="1"/>
          </p:cNvPicPr>
          <p:nvPr/>
        </p:nvPicPr>
        <p:blipFill>
          <a:blip r:embed="rId2"/>
          <a:stretch>
            <a:fillRect/>
          </a:stretch>
        </p:blipFill>
        <p:spPr>
          <a:xfrm>
            <a:off x="4816962" y="1712987"/>
            <a:ext cx="6550727" cy="3146074"/>
          </a:xfrm>
          <a:prstGeom prst="rect">
            <a:avLst/>
          </a:prstGeom>
        </p:spPr>
      </p:pic>
      <p:sp>
        <p:nvSpPr>
          <p:cNvPr id="5" name="CuadroTexto 4">
            <a:extLst>
              <a:ext uri="{FF2B5EF4-FFF2-40B4-BE49-F238E27FC236}">
                <a16:creationId xmlns:a16="http://schemas.microsoft.com/office/drawing/2014/main" id="{AFF84BAA-2EA5-6741-37CB-E4571367FE41}"/>
              </a:ext>
            </a:extLst>
          </p:cNvPr>
          <p:cNvSpPr txBox="1"/>
          <p:nvPr/>
        </p:nvSpPr>
        <p:spPr>
          <a:xfrm>
            <a:off x="914399" y="3154017"/>
            <a:ext cx="2981739"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s-ES" dirty="0"/>
              <a:t>Para representar las relaciones entre las entidades y aportar una funcionalidad al sistema de clases, se utilizó una arquitectura MVC (Modelo-Vista-Controlador)</a:t>
            </a:r>
          </a:p>
        </p:txBody>
      </p:sp>
    </p:spTree>
    <p:extLst>
      <p:ext uri="{BB962C8B-B14F-4D97-AF65-F5344CB8AC3E}">
        <p14:creationId xmlns:p14="http://schemas.microsoft.com/office/powerpoint/2010/main" val="412451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2BBEA1C-51DE-A9CE-0471-DF4B3B1C15EE}"/>
              </a:ext>
            </a:extLst>
          </p:cNvPr>
          <p:cNvSpPr>
            <a:spLocks noGrp="1"/>
          </p:cNvSpPr>
          <p:nvPr>
            <p:ph type="title"/>
          </p:nvPr>
        </p:nvSpPr>
        <p:spPr>
          <a:xfrm>
            <a:off x="804672" y="964692"/>
            <a:ext cx="3066937" cy="1188720"/>
          </a:xfrm>
        </p:spPr>
        <p:txBody>
          <a:bodyPr>
            <a:normAutofit/>
          </a:bodyPr>
          <a:lstStyle/>
          <a:p>
            <a:r>
              <a:rPr lang="es-ES" dirty="0"/>
              <a:t>Entidad</a:t>
            </a:r>
          </a:p>
        </p:txBody>
      </p:sp>
      <p:sp>
        <p:nvSpPr>
          <p:cNvPr id="8" name="Content Placeholder 7">
            <a:extLst>
              <a:ext uri="{FF2B5EF4-FFF2-40B4-BE49-F238E27FC236}">
                <a16:creationId xmlns:a16="http://schemas.microsoft.com/office/drawing/2014/main" id="{48A060E2-3284-A113-9766-DD099C34F49D}"/>
              </a:ext>
            </a:extLst>
          </p:cNvPr>
          <p:cNvSpPr>
            <a:spLocks noGrp="1"/>
          </p:cNvSpPr>
          <p:nvPr>
            <p:ph idx="1"/>
          </p:nvPr>
        </p:nvSpPr>
        <p:spPr>
          <a:xfrm>
            <a:off x="803244" y="2638044"/>
            <a:ext cx="3063765" cy="3263206"/>
          </a:xfrm>
        </p:spPr>
        <p:txBody>
          <a:bodyPr vert="horz" lIns="91440" tIns="45720" rIns="91440" bIns="45720" rtlCol="0" anchor="t">
            <a:normAutofit fontScale="92500" lnSpcReduction="10000"/>
          </a:bodyPr>
          <a:lstStyle/>
          <a:p>
            <a:r>
              <a:rPr lang="en-US" dirty="0"/>
              <a:t>Para </a:t>
            </a:r>
            <a:r>
              <a:rPr lang="en-US" dirty="0" err="1"/>
              <a:t>poder</a:t>
            </a:r>
            <a:r>
              <a:rPr lang="en-US" dirty="0"/>
              <a:t> </a:t>
            </a:r>
            <a:r>
              <a:rPr lang="en-US" dirty="0" err="1"/>
              <a:t>configurar</a:t>
            </a:r>
            <a:r>
              <a:rPr lang="en-US" dirty="0"/>
              <a:t> </a:t>
            </a:r>
            <a:r>
              <a:rPr lang="en-US" dirty="0" err="1"/>
              <a:t>adecuadamente</a:t>
            </a:r>
            <a:r>
              <a:rPr lang="en-US" dirty="0"/>
              <a:t> </a:t>
            </a:r>
            <a:r>
              <a:rPr lang="en-US" dirty="0" err="1"/>
              <a:t>cada</a:t>
            </a:r>
            <a:r>
              <a:rPr lang="en-US" dirty="0"/>
              <a:t> </a:t>
            </a:r>
            <a:r>
              <a:rPr lang="en-US" dirty="0" err="1"/>
              <a:t>clase</a:t>
            </a:r>
            <a:r>
              <a:rPr lang="en-US" dirty="0"/>
              <a:t> </a:t>
            </a:r>
            <a:r>
              <a:rPr lang="en-US" dirty="0" err="1"/>
              <a:t>entidad</a:t>
            </a:r>
            <a:r>
              <a:rPr lang="en-US" dirty="0"/>
              <a:t>, </a:t>
            </a:r>
            <a:r>
              <a:rPr lang="en-US" dirty="0" err="1"/>
              <a:t>utilizaré</a:t>
            </a:r>
            <a:r>
              <a:rPr lang="en-US" dirty="0"/>
              <a:t> las </a:t>
            </a:r>
            <a:r>
              <a:rPr lang="en-US" dirty="0" err="1"/>
              <a:t>anotaciones</a:t>
            </a:r>
            <a:r>
              <a:rPr lang="en-US" dirty="0"/>
              <a:t> que Spring me </a:t>
            </a:r>
            <a:r>
              <a:rPr lang="en-US" dirty="0" err="1"/>
              <a:t>facilita</a:t>
            </a:r>
            <a:r>
              <a:rPr lang="en-US" dirty="0"/>
              <a:t> para </a:t>
            </a:r>
            <a:r>
              <a:rPr lang="en-US" dirty="0" err="1"/>
              <a:t>así</a:t>
            </a:r>
            <a:r>
              <a:rPr lang="en-US" dirty="0"/>
              <a:t> </a:t>
            </a:r>
            <a:r>
              <a:rPr lang="en-US" dirty="0" err="1"/>
              <a:t>generar</a:t>
            </a:r>
            <a:r>
              <a:rPr lang="en-US" dirty="0"/>
              <a:t> un </a:t>
            </a:r>
            <a:r>
              <a:rPr lang="en-US" dirty="0" err="1"/>
              <a:t>código</a:t>
            </a:r>
            <a:r>
              <a:rPr lang="en-US" dirty="0"/>
              <a:t> </a:t>
            </a:r>
            <a:r>
              <a:rPr lang="en-US" dirty="0" err="1"/>
              <a:t>más</a:t>
            </a:r>
            <a:r>
              <a:rPr lang="en-US" dirty="0"/>
              <a:t> </a:t>
            </a:r>
            <a:r>
              <a:rPr lang="en-US" dirty="0" err="1"/>
              <a:t>limpio</a:t>
            </a:r>
            <a:r>
              <a:rPr lang="en-US" dirty="0"/>
              <a:t>, </a:t>
            </a:r>
            <a:r>
              <a:rPr lang="en-US" dirty="0" err="1"/>
              <a:t>ordenado</a:t>
            </a:r>
            <a:r>
              <a:rPr lang="en-US" dirty="0"/>
              <a:t> y </a:t>
            </a:r>
            <a:r>
              <a:rPr lang="en-US" dirty="0" err="1"/>
              <a:t>eficiente</a:t>
            </a:r>
            <a:r>
              <a:rPr lang="en-US" dirty="0"/>
              <a:t>. En </a:t>
            </a:r>
            <a:r>
              <a:rPr lang="en-US" dirty="0" err="1"/>
              <a:t>este</a:t>
            </a:r>
            <a:r>
              <a:rPr lang="en-US" dirty="0"/>
              <a:t> </a:t>
            </a:r>
            <a:r>
              <a:rPr lang="en-US" dirty="0" err="1"/>
              <a:t>caso</a:t>
            </a:r>
            <a:r>
              <a:rPr lang="en-US" dirty="0"/>
              <a:t>, y de </a:t>
            </a:r>
            <a:r>
              <a:rPr lang="en-US" dirty="0" err="1"/>
              <a:t>manera</a:t>
            </a:r>
            <a:r>
              <a:rPr lang="en-US" dirty="0"/>
              <a:t> </a:t>
            </a:r>
            <a:r>
              <a:rPr lang="en-US" dirty="0" err="1"/>
              <a:t>omónima</a:t>
            </a:r>
            <a:r>
              <a:rPr lang="en-US" dirty="0"/>
              <a:t> al resto de </a:t>
            </a:r>
            <a:r>
              <a:rPr lang="en-US" dirty="0" err="1"/>
              <a:t>clases</a:t>
            </a:r>
            <a:r>
              <a:rPr lang="en-US" dirty="0"/>
              <a:t>, </a:t>
            </a:r>
            <a:r>
              <a:rPr lang="en-US" dirty="0" err="1"/>
              <a:t>utilizo</a:t>
            </a:r>
            <a:r>
              <a:rPr lang="en-US" dirty="0"/>
              <a:t> las </a:t>
            </a:r>
            <a:r>
              <a:rPr lang="en-US" dirty="0" err="1"/>
              <a:t>anotaciones</a:t>
            </a:r>
            <a:r>
              <a:rPr lang="en-US" dirty="0"/>
              <a:t> de la </a:t>
            </a:r>
            <a:r>
              <a:rPr lang="en-US" dirty="0" err="1"/>
              <a:t>librería</a:t>
            </a:r>
            <a:r>
              <a:rPr lang="en-US" dirty="0"/>
              <a:t> Lombok para </a:t>
            </a:r>
            <a:r>
              <a:rPr lang="en-US" dirty="0" err="1"/>
              <a:t>evitar</a:t>
            </a:r>
            <a:r>
              <a:rPr lang="en-US" dirty="0"/>
              <a:t> "boilerplates" (</a:t>
            </a:r>
            <a:r>
              <a:rPr lang="en-US" dirty="0" err="1"/>
              <a:t>repetición</a:t>
            </a:r>
            <a:r>
              <a:rPr lang="en-US" dirty="0"/>
              <a:t> de </a:t>
            </a:r>
            <a:r>
              <a:rPr lang="en-US" dirty="0" err="1"/>
              <a:t>lineas</a:t>
            </a:r>
            <a:r>
              <a:rPr lang="en-US" dirty="0"/>
              <a:t> de </a:t>
            </a:r>
            <a:r>
              <a:rPr lang="en-US" dirty="0" err="1"/>
              <a:t>código</a:t>
            </a:r>
            <a:r>
              <a:rPr lang="en-US" dirty="0"/>
              <a:t>)</a:t>
            </a:r>
          </a:p>
        </p:txBody>
      </p:sp>
      <p:sp>
        <p:nvSpPr>
          <p:cNvPr id="11" name="Rectangle 10">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Marcador de contenido 3" descr="Interfaz de usuario gráfica, Texto, Aplicación, Chat o mensaje de texto&#10;&#10;Descripción generada automáticamente">
            <a:extLst>
              <a:ext uri="{FF2B5EF4-FFF2-40B4-BE49-F238E27FC236}">
                <a16:creationId xmlns:a16="http://schemas.microsoft.com/office/drawing/2014/main" id="{23477805-CD93-012B-1908-F6AF1DF942A1}"/>
              </a:ext>
            </a:extLst>
          </p:cNvPr>
          <p:cNvPicPr>
            <a:picLocks noChangeAspect="1"/>
          </p:cNvPicPr>
          <p:nvPr/>
        </p:nvPicPr>
        <p:blipFill>
          <a:blip r:embed="rId2"/>
          <a:stretch>
            <a:fillRect/>
          </a:stretch>
        </p:blipFill>
        <p:spPr>
          <a:xfrm>
            <a:off x="4823366" y="2210910"/>
            <a:ext cx="6227064" cy="2444122"/>
          </a:xfrm>
          <a:prstGeom prst="rect">
            <a:avLst/>
          </a:prstGeom>
        </p:spPr>
      </p:pic>
    </p:spTree>
    <p:extLst>
      <p:ext uri="{BB962C8B-B14F-4D97-AF65-F5344CB8AC3E}">
        <p14:creationId xmlns:p14="http://schemas.microsoft.com/office/powerpoint/2010/main" val="16716994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958A2C-6376-FF4A-5716-58A7A46636FE}"/>
              </a:ext>
            </a:extLst>
          </p:cNvPr>
          <p:cNvSpPr>
            <a:spLocks noGrp="1"/>
          </p:cNvSpPr>
          <p:nvPr>
            <p:ph type="title"/>
          </p:nvPr>
        </p:nvSpPr>
        <p:spPr/>
        <p:txBody>
          <a:bodyPr/>
          <a:lstStyle/>
          <a:p>
            <a:r>
              <a:rPr lang="es-ES"/>
              <a:t>Userdetails</a:t>
            </a:r>
            <a:r>
              <a:rPr lang="es-ES" dirty="0"/>
              <a:t> interface</a:t>
            </a:r>
          </a:p>
        </p:txBody>
      </p:sp>
      <p:sp>
        <p:nvSpPr>
          <p:cNvPr id="3" name="Marcador de contenido 2">
            <a:extLst>
              <a:ext uri="{FF2B5EF4-FFF2-40B4-BE49-F238E27FC236}">
                <a16:creationId xmlns:a16="http://schemas.microsoft.com/office/drawing/2014/main" id="{376733E1-F594-B62A-1785-3A9689A954DF}"/>
              </a:ext>
            </a:extLst>
          </p:cNvPr>
          <p:cNvSpPr>
            <a:spLocks noGrp="1"/>
          </p:cNvSpPr>
          <p:nvPr>
            <p:ph idx="1"/>
          </p:nvPr>
        </p:nvSpPr>
        <p:spPr>
          <a:xfrm>
            <a:off x="2231136" y="2638044"/>
            <a:ext cx="7729728" cy="805098"/>
          </a:xfrm>
        </p:spPr>
        <p:txBody>
          <a:bodyPr vert="horz" lIns="91440" tIns="45720" rIns="91440" bIns="45720" rtlCol="0" anchor="t">
            <a:normAutofit fontScale="92500" lnSpcReduction="10000"/>
          </a:bodyPr>
          <a:lstStyle/>
          <a:p>
            <a:r>
              <a:rPr lang="es-ES" dirty="0"/>
              <a:t>Para controlar el sistema de autenticación de nuevos usuarios, utilicé la interfaz </a:t>
            </a:r>
            <a:r>
              <a:rPr lang="es-ES" dirty="0" err="1"/>
              <a:t>UserDetails</a:t>
            </a:r>
            <a:r>
              <a:rPr lang="es-ES" dirty="0"/>
              <a:t> de </a:t>
            </a:r>
            <a:r>
              <a:rPr lang="es-ES" dirty="0" err="1"/>
              <a:t>SpringSecurity</a:t>
            </a:r>
            <a:r>
              <a:rPr lang="es-ES" dirty="0"/>
              <a:t>. Desde </a:t>
            </a:r>
            <a:r>
              <a:rPr lang="es-ES" dirty="0" err="1"/>
              <a:t>UserDetailsService</a:t>
            </a:r>
            <a:r>
              <a:rPr lang="es-ES" dirty="0"/>
              <a:t> implemento el método para poder identificar un usuario mediante su nombre de </a:t>
            </a:r>
            <a:r>
              <a:rPr lang="es-ES" dirty="0" err="1"/>
              <a:t>ususario</a:t>
            </a:r>
            <a:r>
              <a:rPr lang="es-ES" dirty="0"/>
              <a:t>. </a:t>
            </a:r>
          </a:p>
        </p:txBody>
      </p:sp>
      <p:pic>
        <p:nvPicPr>
          <p:cNvPr id="5" name="Imagen 4" descr="Interfaz de usuario gráfica, Texto, Aplicación&#10;&#10;Descripción generada automáticamente">
            <a:extLst>
              <a:ext uri="{FF2B5EF4-FFF2-40B4-BE49-F238E27FC236}">
                <a16:creationId xmlns:a16="http://schemas.microsoft.com/office/drawing/2014/main" id="{6A26EAE3-8B04-CAD5-C6AC-0DC6CFAB76B8}"/>
              </a:ext>
            </a:extLst>
          </p:cNvPr>
          <p:cNvPicPr>
            <a:picLocks noChangeAspect="1"/>
          </p:cNvPicPr>
          <p:nvPr/>
        </p:nvPicPr>
        <p:blipFill>
          <a:blip r:embed="rId2"/>
          <a:stretch>
            <a:fillRect/>
          </a:stretch>
        </p:blipFill>
        <p:spPr>
          <a:xfrm>
            <a:off x="388189" y="3730942"/>
            <a:ext cx="11192774" cy="2149380"/>
          </a:xfrm>
          <a:prstGeom prst="rect">
            <a:avLst/>
          </a:prstGeom>
        </p:spPr>
      </p:pic>
    </p:spTree>
    <p:extLst>
      <p:ext uri="{BB962C8B-B14F-4D97-AF65-F5344CB8AC3E}">
        <p14:creationId xmlns:p14="http://schemas.microsoft.com/office/powerpoint/2010/main" val="345563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0417A8-5785-1694-7598-CEAA5048FAAA}"/>
              </a:ext>
            </a:extLst>
          </p:cNvPr>
          <p:cNvSpPr>
            <a:spLocks noGrp="1"/>
          </p:cNvSpPr>
          <p:nvPr>
            <p:ph type="title"/>
          </p:nvPr>
        </p:nvSpPr>
        <p:spPr/>
        <p:txBody>
          <a:bodyPr/>
          <a:lstStyle/>
          <a:p>
            <a:r>
              <a:rPr lang="es-ES" dirty="0"/>
              <a:t>Security </a:t>
            </a:r>
            <a:r>
              <a:rPr lang="es-ES" dirty="0" err="1"/>
              <a:t>configuration</a:t>
            </a:r>
          </a:p>
        </p:txBody>
      </p:sp>
      <p:sp>
        <p:nvSpPr>
          <p:cNvPr id="3" name="Marcador de contenido 2">
            <a:extLst>
              <a:ext uri="{FF2B5EF4-FFF2-40B4-BE49-F238E27FC236}">
                <a16:creationId xmlns:a16="http://schemas.microsoft.com/office/drawing/2014/main" id="{40D04676-AE10-284D-FBE2-4FA600521FF2}"/>
              </a:ext>
            </a:extLst>
          </p:cNvPr>
          <p:cNvSpPr>
            <a:spLocks noGrp="1"/>
          </p:cNvSpPr>
          <p:nvPr>
            <p:ph idx="1"/>
          </p:nvPr>
        </p:nvSpPr>
        <p:spPr/>
        <p:txBody>
          <a:bodyPr vert="horz" lIns="91440" tIns="45720" rIns="91440" bIns="45720" rtlCol="0" anchor="t">
            <a:normAutofit/>
          </a:bodyPr>
          <a:lstStyle/>
          <a:p>
            <a:r>
              <a:rPr lang="es-ES" dirty="0"/>
              <a:t>Para configurar la seguridad de acceso de nuestra aplicación a entornos externos como </a:t>
            </a:r>
            <a:r>
              <a:rPr lang="es-ES" err="1"/>
              <a:t>swagger</a:t>
            </a:r>
            <a:r>
              <a:rPr lang="es-ES" dirty="0"/>
              <a:t>, o usuarios sin necesidad de introducir credenciales previamente registradas, se configura la clase </a:t>
            </a:r>
            <a:r>
              <a:rPr lang="es-ES" b="1" err="1"/>
              <a:t>SecurityConfig</a:t>
            </a:r>
            <a:r>
              <a:rPr lang="es-ES" dirty="0"/>
              <a:t>. </a:t>
            </a:r>
          </a:p>
          <a:p>
            <a:r>
              <a:rPr lang="es-ES" dirty="0" err="1"/>
              <a:t>Ademas</a:t>
            </a:r>
            <a:r>
              <a:rPr lang="es-ES" dirty="0"/>
              <a:t> de contener la </a:t>
            </a:r>
            <a:r>
              <a:rPr lang="es-ES" dirty="0" err="1"/>
              <a:t>configuracion</a:t>
            </a:r>
            <a:r>
              <a:rPr lang="es-ES" dirty="0"/>
              <a:t> de permisos de acceso, también se configura el sistema de respuestas http de inicio y fin de sesión a </a:t>
            </a:r>
            <a:r>
              <a:rPr lang="es-ES" dirty="0" err="1"/>
              <a:t>através</a:t>
            </a:r>
            <a:r>
              <a:rPr lang="es-ES" dirty="0"/>
              <a:t> del método </a:t>
            </a:r>
            <a:r>
              <a:rPr lang="es-ES" b="1" dirty="0" err="1"/>
              <a:t>securityFilterChain</a:t>
            </a:r>
            <a:r>
              <a:rPr lang="es-ES" dirty="0"/>
              <a:t> el cual interpreta cómo se deben proteger las solicitudes http, </a:t>
            </a:r>
            <a:r>
              <a:rPr lang="es-ES" dirty="0">
                <a:ea typeface="+mn-lt"/>
                <a:cs typeface="+mn-lt"/>
              </a:rPr>
              <a:t>qué configuraciones de seguridad se deben aplicar y cómo se deben manejar las autenticaciones y autorizaciones</a:t>
            </a:r>
            <a:endParaRPr lang="es-ES" dirty="0"/>
          </a:p>
        </p:txBody>
      </p:sp>
    </p:spTree>
    <p:extLst>
      <p:ext uri="{BB962C8B-B14F-4D97-AF65-F5344CB8AC3E}">
        <p14:creationId xmlns:p14="http://schemas.microsoft.com/office/powerpoint/2010/main" val="2342684614"/>
      </p:ext>
    </p:extLst>
  </p:cSld>
  <p:clrMapOvr>
    <a:masterClrMapping/>
  </p:clrMapOvr>
</p:sld>
</file>

<file path=ppt/theme/theme1.xml><?xml version="1.0" encoding="utf-8"?>
<a:theme xmlns:a="http://schemas.openxmlformats.org/drawingml/2006/main" name="Paquete">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TF00001246</Template>
  <TotalTime>3</TotalTime>
  <Words>1</Words>
  <Application>Microsoft Office PowerPoint</Application>
  <PresentationFormat>Panorámica</PresentationFormat>
  <Paragraphs>1</Paragraphs>
  <Slides>28</Slides>
  <Notes>1</Notes>
  <HiddenSlides>0</HiddenSlides>
  <MMClips>0</MMClips>
  <ScaleCrop>false</ScaleCrop>
  <HeadingPairs>
    <vt:vector size="4" baseType="variant">
      <vt:variant>
        <vt:lpstr>Tema</vt:lpstr>
      </vt:variant>
      <vt:variant>
        <vt:i4>1</vt:i4>
      </vt:variant>
      <vt:variant>
        <vt:lpstr>Títulos de diapositiva</vt:lpstr>
      </vt:variant>
      <vt:variant>
        <vt:i4>28</vt:i4>
      </vt:variant>
    </vt:vector>
  </HeadingPairs>
  <TitlesOfParts>
    <vt:vector size="29" baseType="lpstr">
      <vt:lpstr>Paquete</vt:lpstr>
      <vt:lpstr>Sistema de administración de banco online</vt:lpstr>
      <vt:lpstr>Idea principal</vt:lpstr>
      <vt:lpstr>Tecnologías del proyecto WEB</vt:lpstr>
      <vt:lpstr>Diagrama  entidad/Relación </vt:lpstr>
      <vt:lpstr>Entidades</vt:lpstr>
      <vt:lpstr>ARQUITECTURA MVC</vt:lpstr>
      <vt:lpstr>Entidad</vt:lpstr>
      <vt:lpstr>Userdetails interface</vt:lpstr>
      <vt:lpstr>Security configuration</vt:lpstr>
      <vt:lpstr>Configuración de seguridad web</vt:lpstr>
      <vt:lpstr>Monitorización de los endpoints</vt:lpstr>
      <vt:lpstr>Swagger </vt:lpstr>
      <vt:lpstr>Model Mapper</vt:lpstr>
      <vt:lpstr> arquitecture Interface </vt:lpstr>
      <vt:lpstr>JPA Repository</vt:lpstr>
      <vt:lpstr>Consultas con @Query</vt:lpstr>
      <vt:lpstr>Clase service</vt:lpstr>
      <vt:lpstr>Authentication service</vt:lpstr>
      <vt:lpstr>Inicio de sesión</vt:lpstr>
      <vt:lpstr>Controlador de inicio</vt:lpstr>
      <vt:lpstr>Registro</vt:lpstr>
      <vt:lpstr>Controlador de registro</vt:lpstr>
      <vt:lpstr>Objetos de transferencia de datos</vt:lpstr>
      <vt:lpstr>Migración de tablas con flyway</vt:lpstr>
      <vt:lpstr>Vista</vt:lpstr>
      <vt:lpstr>Vista inicio de sesion</vt:lpstr>
      <vt:lpstr>Vista de registro</vt:lpstr>
      <vt:lpstr>Vista del front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 </dc:creator>
  <cp:revision>869</cp:revision>
  <dcterms:created xsi:type="dcterms:W3CDTF">2015-12-01T21:32:24Z</dcterms:created>
  <dcterms:modified xsi:type="dcterms:W3CDTF">2024-06-17T04:24:54Z</dcterms:modified>
</cp:coreProperties>
</file>